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9" r:id="rId1"/>
  </p:sldMasterIdLst>
  <p:notesMasterIdLst>
    <p:notesMasterId r:id="rId63"/>
  </p:notesMasterIdLst>
  <p:sldIdLst>
    <p:sldId id="256" r:id="rId2"/>
    <p:sldId id="816" r:id="rId3"/>
    <p:sldId id="817" r:id="rId4"/>
    <p:sldId id="815" r:id="rId5"/>
    <p:sldId id="900" r:id="rId6"/>
    <p:sldId id="713" r:id="rId7"/>
    <p:sldId id="720" r:id="rId8"/>
    <p:sldId id="725" r:id="rId9"/>
    <p:sldId id="740" r:id="rId10"/>
    <p:sldId id="883" r:id="rId11"/>
    <p:sldId id="884" r:id="rId12"/>
    <p:sldId id="885" r:id="rId13"/>
    <p:sldId id="886" r:id="rId14"/>
    <p:sldId id="901" r:id="rId15"/>
    <p:sldId id="888" r:id="rId16"/>
    <p:sldId id="911" r:id="rId17"/>
    <p:sldId id="825" r:id="rId18"/>
    <p:sldId id="734" r:id="rId19"/>
    <p:sldId id="739" r:id="rId20"/>
    <p:sldId id="750" r:id="rId21"/>
    <p:sldId id="751" r:id="rId22"/>
    <p:sldId id="828" r:id="rId23"/>
    <p:sldId id="902" r:id="rId24"/>
    <p:sldId id="752" r:id="rId25"/>
    <p:sldId id="753" r:id="rId26"/>
    <p:sldId id="754" r:id="rId27"/>
    <p:sldId id="851" r:id="rId28"/>
    <p:sldId id="903" r:id="rId29"/>
    <p:sldId id="818" r:id="rId30"/>
    <p:sldId id="715" r:id="rId31"/>
    <p:sldId id="721" r:id="rId32"/>
    <p:sldId id="722" r:id="rId33"/>
    <p:sldId id="723" r:id="rId34"/>
    <p:sldId id="727" r:id="rId35"/>
    <p:sldId id="819" r:id="rId36"/>
    <p:sldId id="724" r:id="rId37"/>
    <p:sldId id="729" r:id="rId38"/>
    <p:sldId id="904" r:id="rId39"/>
    <p:sldId id="892" r:id="rId40"/>
    <p:sldId id="744" r:id="rId41"/>
    <p:sldId id="893" r:id="rId42"/>
    <p:sldId id="905" r:id="rId43"/>
    <p:sldId id="756" r:id="rId44"/>
    <p:sldId id="906" r:id="rId45"/>
    <p:sldId id="895" r:id="rId46"/>
    <p:sldId id="896" r:id="rId47"/>
    <p:sldId id="761" r:id="rId48"/>
    <p:sldId id="762" r:id="rId49"/>
    <p:sldId id="673" r:id="rId50"/>
    <p:sldId id="764" r:id="rId51"/>
    <p:sldId id="763" r:id="rId52"/>
    <p:sldId id="765" r:id="rId53"/>
    <p:sldId id="907" r:id="rId54"/>
    <p:sldId id="759" r:id="rId55"/>
    <p:sldId id="909" r:id="rId56"/>
    <p:sldId id="899" r:id="rId57"/>
    <p:sldId id="908" r:id="rId58"/>
    <p:sldId id="910" r:id="rId59"/>
    <p:sldId id="913" r:id="rId60"/>
    <p:sldId id="912" r:id="rId61"/>
    <p:sldId id="914" r:id="rId62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26C1"/>
    <a:srgbClr val="007E27"/>
    <a:srgbClr val="3C069E"/>
    <a:srgbClr val="FD64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49" autoAdjust="0"/>
    <p:restoredTop sz="94674" autoAdjust="0"/>
  </p:normalViewPr>
  <p:slideViewPr>
    <p:cSldViewPr snapToGrid="0">
      <p:cViewPr varScale="1">
        <p:scale>
          <a:sx n="105" d="100"/>
          <a:sy n="105" d="100"/>
        </p:scale>
        <p:origin x="1074" y="11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7C8B342-3FE0-4297-9E64-858F2EE73B97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EEA3A6E6-34AC-402A-B438-5A9764C2E1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6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Highlight that controllers are needed for this!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3A6E6-34AC-402A-B438-5A9764C2E10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748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143000" y="719138"/>
            <a:ext cx="9601200" cy="5400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758BB1-019F-9B47-97C4-741D120F95A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103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143000" y="719138"/>
            <a:ext cx="9601200" cy="5400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758BB1-019F-9B47-97C4-741D120F95A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37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Autonomous car. Go somewhere, waypoints, velocity commands, acceleration commands, opening of gas valves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3A6E6-34AC-402A-B438-5A9764C2E10C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355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3A6E6-34AC-402A-B438-5A9764C2E10C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620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3A6E6-34AC-402A-B438-5A9764C2E10C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658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595477" y="2308318"/>
            <a:ext cx="11004399" cy="502304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noAutofit/>
          </a:bodyPr>
          <a:lstStyle>
            <a:lvl1pPr>
              <a:defRPr sz="2849"/>
            </a:lvl1pPr>
          </a:lstStyle>
          <a:p>
            <a:pPr lvl="0"/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95479" y="3268264"/>
            <a:ext cx="11004399" cy="2037306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normAutofit/>
          </a:bodyPr>
          <a:lstStyle>
            <a:lvl1pPr marL="8040" indent="0">
              <a:buNone/>
              <a:defRPr sz="1266"/>
            </a:lvl1pPr>
            <a:lvl2pPr marL="239833" indent="0">
              <a:buNone/>
              <a:defRPr sz="1266"/>
            </a:lvl2pPr>
            <a:lvl3pPr marL="490385" indent="0">
              <a:buNone/>
              <a:defRPr sz="1266"/>
            </a:lvl3pPr>
            <a:lvl4pPr marL="731558" indent="0">
              <a:buNone/>
              <a:defRPr sz="1266"/>
            </a:lvl4pPr>
            <a:lvl5pPr marL="972731" indent="0">
              <a:buNone/>
              <a:defRPr sz="1266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4" name="Google Shape;13;p2" descr="Google Shape;13;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822" y="5533273"/>
            <a:ext cx="4387708" cy="1046071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Google Shape;14;p2"/>
          <p:cNvSpPr/>
          <p:nvPr/>
        </p:nvSpPr>
        <p:spPr>
          <a:xfrm flipV="1">
            <a:off x="602921" y="3038328"/>
            <a:ext cx="11007376" cy="2233"/>
          </a:xfrm>
          <a:prstGeom prst="line">
            <a:avLst/>
          </a:prstGeom>
          <a:ln w="25400">
            <a:solidFill>
              <a:srgbClr val="010000"/>
            </a:solidFill>
            <a:miter lim="8000"/>
          </a:ln>
        </p:spPr>
        <p:txBody>
          <a:bodyPr lIns="24116" rIns="24116"/>
          <a:lstStyle/>
          <a:p>
            <a:endParaRPr sz="949" b="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69092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67926" y="1079406"/>
            <a:ext cx="5426474" cy="4970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9434" y="1079405"/>
            <a:ext cx="5384800" cy="49707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Text"/>
          <p:cNvSpPr txBox="1">
            <a:spLocks noGrp="1"/>
          </p:cNvSpPr>
          <p:nvPr>
            <p:ph type="title"/>
          </p:nvPr>
        </p:nvSpPr>
        <p:spPr>
          <a:xfrm>
            <a:off x="567926" y="312540"/>
            <a:ext cx="11016308" cy="625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10"/>
          </p:nvPr>
        </p:nvSpPr>
        <p:spPr>
          <a:xfrm>
            <a:off x="11667185" y="6340988"/>
            <a:ext cx="239767" cy="238356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 anchor="ctr">
            <a:spAutoFit/>
          </a:bodyPr>
          <a:lstStyle>
            <a:lvl1pPr algn="r">
              <a:defRPr sz="949">
                <a:solidFill>
                  <a:srgbClr val="002F6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08EF2899-4A0C-47B2-A74F-7E862D8A10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58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rgbClr val="58585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715866" y="1119560"/>
            <a:ext cx="11130855" cy="50932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sz="11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8DAF2FF1-0F85-5948-B45D-85D15C7A6F9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76398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559749" y="1028278"/>
            <a:ext cx="11075855" cy="4944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567926" y="312540"/>
            <a:ext cx="11016308" cy="625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667185" y="6340988"/>
            <a:ext cx="239767" cy="238356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 anchor="ctr">
            <a:spAutoFit/>
          </a:bodyPr>
          <a:lstStyle>
            <a:lvl1pPr algn="r">
              <a:defRPr sz="949">
                <a:solidFill>
                  <a:srgbClr val="002F6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08EF2899-4A0C-47B2-A74F-7E862D8A10E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oogle Shape;13;p2" descr="Google Shape;13;p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23133" y="6062698"/>
            <a:ext cx="2763879" cy="65893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05774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8" r:id="rId2"/>
    <p:sldLayoutId id="2147483779" r:id="rId3"/>
  </p:sldLayoutIdLst>
  <p:transition spd="med"/>
  <p:hf hdr="0" ftr="0" dt="0"/>
  <p:txStyles>
    <p:titleStyle>
      <a:lvl1pPr marL="0" marR="0" indent="0" algn="l" defTabSz="4823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091332"/>
          </a:solidFill>
          <a:uFillTx/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Helvetica Neue"/>
        </a:defRPr>
      </a:lvl1pPr>
      <a:lvl2pPr marL="0" marR="0" indent="0" algn="l" defTabSz="4823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16" b="0" i="0" u="none" strike="noStrike" cap="none" spc="0" baseline="0">
          <a:ln>
            <a:noFill/>
          </a:ln>
          <a:solidFill>
            <a:srgbClr val="091332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0" marR="0" indent="0" algn="l" defTabSz="4823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16" b="0" i="0" u="none" strike="noStrike" cap="none" spc="0" baseline="0">
          <a:ln>
            <a:noFill/>
          </a:ln>
          <a:solidFill>
            <a:srgbClr val="091332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0" marR="0" indent="0" algn="l" defTabSz="4823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16" b="0" i="0" u="none" strike="noStrike" cap="none" spc="0" baseline="0">
          <a:ln>
            <a:noFill/>
          </a:ln>
          <a:solidFill>
            <a:srgbClr val="091332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0" marR="0" indent="0" algn="l" defTabSz="4823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16" b="0" i="0" u="none" strike="noStrike" cap="none" spc="0" baseline="0">
          <a:ln>
            <a:noFill/>
          </a:ln>
          <a:solidFill>
            <a:srgbClr val="091332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0" marR="0" indent="0" algn="l" defTabSz="4823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16" b="0" i="0" u="none" strike="noStrike" cap="none" spc="0" baseline="0">
          <a:ln>
            <a:noFill/>
          </a:ln>
          <a:solidFill>
            <a:srgbClr val="091332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0" marR="0" indent="0" algn="l" defTabSz="4823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16" b="0" i="0" u="none" strike="noStrike" cap="none" spc="0" baseline="0">
          <a:ln>
            <a:noFill/>
          </a:ln>
          <a:solidFill>
            <a:srgbClr val="091332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0" marR="0" indent="0" algn="l" defTabSz="4823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16" b="0" i="0" u="none" strike="noStrike" cap="none" spc="0" baseline="0">
          <a:ln>
            <a:noFill/>
          </a:ln>
          <a:solidFill>
            <a:srgbClr val="091332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0" marR="0" indent="0" algn="l" defTabSz="4823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16" b="0" i="0" u="none" strike="noStrike" cap="none" spc="0" baseline="0">
          <a:ln>
            <a:noFill/>
          </a:ln>
          <a:solidFill>
            <a:srgbClr val="091332"/>
          </a:solidFill>
          <a:uFillTx/>
          <a:latin typeface="Helvetica Neue"/>
          <a:ea typeface="Helvetica Neue"/>
          <a:cs typeface="Helvetica Neue"/>
          <a:sym typeface="Helvetica Neue"/>
        </a:defRPr>
      </a:lvl9pPr>
    </p:titleStyle>
    <p:bodyStyle>
      <a:lvl1pPr marL="288925" marR="0" indent="-280988" algn="l" defTabSz="482346" rtl="0" eaLnBrk="1" latinLnBrk="0" hangingPunct="1">
        <a:lnSpc>
          <a:spcPct val="100000"/>
        </a:lnSpc>
        <a:spcBef>
          <a:spcPts val="580"/>
        </a:spcBef>
        <a:spcAft>
          <a:spcPts val="0"/>
        </a:spcAft>
        <a:buClr>
          <a:srgbClr val="001337"/>
        </a:buClr>
        <a:buSzPct val="100000"/>
        <a:buFontTx/>
        <a:buChar char="•"/>
        <a:tabLst/>
        <a:defRPr sz="2000" b="0" i="0" u="none" strike="noStrike" cap="none" spc="0" baseline="0">
          <a:ln>
            <a:noFill/>
          </a:ln>
          <a:solidFill>
            <a:srgbClr val="001337"/>
          </a:solidFill>
          <a:uFillTx/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Helvetica Neue Light"/>
        </a:defRPr>
      </a:lvl1pPr>
      <a:lvl2pPr marL="525583" marR="0" indent="-285750" algn="l" defTabSz="482346" rtl="0" eaLnBrk="1" latinLnBrk="0" hangingPunct="1">
        <a:lnSpc>
          <a:spcPct val="100000"/>
        </a:lnSpc>
        <a:spcBef>
          <a:spcPts val="580"/>
        </a:spcBef>
        <a:spcAft>
          <a:spcPts val="0"/>
        </a:spcAft>
        <a:buClr>
          <a:srgbClr val="001337"/>
        </a:buClr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1337"/>
          </a:solidFill>
          <a:uFillTx/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Helvetica Neue Light"/>
        </a:defRPr>
      </a:lvl2pPr>
      <a:lvl3pPr marL="776135" marR="0" indent="-285750" algn="l" defTabSz="482346" rtl="0" eaLnBrk="1" latinLnBrk="0" hangingPunct="1">
        <a:lnSpc>
          <a:spcPct val="100000"/>
        </a:lnSpc>
        <a:spcBef>
          <a:spcPts val="580"/>
        </a:spcBef>
        <a:spcAft>
          <a:spcPts val="0"/>
        </a:spcAft>
        <a:buClr>
          <a:srgbClr val="001337"/>
        </a:buClr>
        <a:buSzPct val="100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001337"/>
          </a:solidFill>
          <a:uFillTx/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Helvetica Neue Light"/>
        </a:defRPr>
      </a:lvl3pPr>
      <a:lvl4pPr marL="1017308" marR="0" indent="-285750" algn="l" defTabSz="482346" rtl="0" eaLnBrk="1" latinLnBrk="0" hangingPunct="1">
        <a:lnSpc>
          <a:spcPct val="100000"/>
        </a:lnSpc>
        <a:spcBef>
          <a:spcPts val="580"/>
        </a:spcBef>
        <a:spcAft>
          <a:spcPts val="0"/>
        </a:spcAft>
        <a:buClr>
          <a:srgbClr val="001337"/>
        </a:buClr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001337"/>
          </a:solidFill>
          <a:uFillTx/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Helvetica Neue Light"/>
        </a:defRPr>
      </a:lvl4pPr>
      <a:lvl5pPr marL="1203325" marR="0" indent="-231775" algn="l" defTabSz="482346" rtl="0" eaLnBrk="1" latinLnBrk="0" hangingPunct="1">
        <a:lnSpc>
          <a:spcPct val="100000"/>
        </a:lnSpc>
        <a:spcBef>
          <a:spcPts val="580"/>
        </a:spcBef>
        <a:spcAft>
          <a:spcPts val="0"/>
        </a:spcAft>
        <a:buClr>
          <a:srgbClr val="001337"/>
        </a:buClr>
        <a:buSzPct val="100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1337"/>
          </a:solidFill>
          <a:uFillTx/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Helvetica Neue Light"/>
        </a:defRPr>
      </a:lvl5pPr>
      <a:lvl6pPr marL="1447038" marR="0" indent="-280967" algn="l" defTabSz="482346" rtl="0" eaLnBrk="1" latinLnBrk="0" hangingPunct="1">
        <a:lnSpc>
          <a:spcPct val="100000"/>
        </a:lnSpc>
        <a:spcBef>
          <a:spcPts val="580"/>
        </a:spcBef>
        <a:spcAft>
          <a:spcPts val="0"/>
        </a:spcAft>
        <a:buClr>
          <a:srgbClr val="001337"/>
        </a:buClr>
        <a:buSzPts val="2800"/>
        <a:buFont typeface="Arial"/>
        <a:buChar char="•"/>
        <a:tabLst/>
        <a:defRPr sz="1477" b="0" i="0" u="none" strike="noStrike" cap="none" spc="0" baseline="0">
          <a:ln>
            <a:noFill/>
          </a:ln>
          <a:solidFill>
            <a:srgbClr val="001337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1688211" marR="0" indent="-280967" algn="l" defTabSz="482346" rtl="0" eaLnBrk="1" latinLnBrk="0" hangingPunct="1">
        <a:lnSpc>
          <a:spcPct val="100000"/>
        </a:lnSpc>
        <a:spcBef>
          <a:spcPts val="580"/>
        </a:spcBef>
        <a:spcAft>
          <a:spcPts val="0"/>
        </a:spcAft>
        <a:buClr>
          <a:srgbClr val="001337"/>
        </a:buClr>
        <a:buSzPts val="2800"/>
        <a:buFont typeface="Arial"/>
        <a:buChar char="•"/>
        <a:tabLst/>
        <a:defRPr sz="1477" b="0" i="0" u="none" strike="noStrike" cap="none" spc="0" baseline="0">
          <a:ln>
            <a:noFill/>
          </a:ln>
          <a:solidFill>
            <a:srgbClr val="001337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1929384" marR="0" indent="-280967" algn="l" defTabSz="482346" rtl="0" eaLnBrk="1" latinLnBrk="0" hangingPunct="1">
        <a:lnSpc>
          <a:spcPct val="100000"/>
        </a:lnSpc>
        <a:spcBef>
          <a:spcPts val="580"/>
        </a:spcBef>
        <a:spcAft>
          <a:spcPts val="0"/>
        </a:spcAft>
        <a:buClr>
          <a:srgbClr val="001337"/>
        </a:buClr>
        <a:buSzPts val="2800"/>
        <a:buFont typeface="Arial"/>
        <a:buChar char="•"/>
        <a:tabLst/>
        <a:defRPr sz="1477" b="0" i="0" u="none" strike="noStrike" cap="none" spc="0" baseline="0">
          <a:ln>
            <a:noFill/>
          </a:ln>
          <a:solidFill>
            <a:srgbClr val="001337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2170557" marR="0" indent="-280967" algn="l" defTabSz="482346" rtl="0" eaLnBrk="1" latinLnBrk="0" hangingPunct="1">
        <a:lnSpc>
          <a:spcPct val="100000"/>
        </a:lnSpc>
        <a:spcBef>
          <a:spcPts val="580"/>
        </a:spcBef>
        <a:spcAft>
          <a:spcPts val="0"/>
        </a:spcAft>
        <a:buClr>
          <a:srgbClr val="001337"/>
        </a:buClr>
        <a:buSzPts val="2800"/>
        <a:buFont typeface="Arial"/>
        <a:buChar char="•"/>
        <a:tabLst/>
        <a:defRPr sz="1477" b="0" i="0" u="none" strike="noStrike" cap="none" spc="0" baseline="0">
          <a:ln>
            <a:noFill/>
          </a:ln>
          <a:solidFill>
            <a:srgbClr val="001337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marL="0" marR="0" indent="0" algn="r" defTabSz="4823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r" defTabSz="4823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r" defTabSz="4823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r" defTabSz="4823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r" defTabSz="4823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r" defTabSz="4823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r" defTabSz="4823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r" defTabSz="4823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r" defTabSz="4823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7r281vgfotg?feature=oembed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6C8OJsHfmpI?feature=oembed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jpg"/><Relationship Id="rId5" Type="http://schemas.openxmlformats.org/officeDocument/2006/relationships/image" Target="../media/image30.jpeg"/><Relationship Id="rId4" Type="http://schemas.openxmlformats.org/officeDocument/2006/relationships/image" Target="../media/image2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nQ2ziVW6kts?feature=oembed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00.png"/><Relationship Id="rId7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0.png"/><Relationship Id="rId4" Type="http://schemas.openxmlformats.org/officeDocument/2006/relationships/image" Target="../media/image410.png"/><Relationship Id="rId9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7" Type="http://schemas.openxmlformats.org/officeDocument/2006/relationships/image" Target="../media/image49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37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11" Type="http://schemas.openxmlformats.org/officeDocument/2006/relationships/image" Target="../media/image54.png"/><Relationship Id="rId5" Type="http://schemas.openxmlformats.org/officeDocument/2006/relationships/image" Target="../media/image50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6.png"/><Relationship Id="rId26" Type="http://schemas.openxmlformats.org/officeDocument/2006/relationships/image" Target="../media/image74.png"/><Relationship Id="rId21" Type="http://schemas.openxmlformats.org/officeDocument/2006/relationships/image" Target="../media/image69.png"/><Relationship Id="rId7" Type="http://schemas.openxmlformats.org/officeDocument/2006/relationships/image" Target="../media/image62.png"/><Relationship Id="rId12" Type="http://schemas.openxmlformats.org/officeDocument/2006/relationships/image" Target="../media/image57.png"/><Relationship Id="rId17" Type="http://schemas.openxmlformats.org/officeDocument/2006/relationships/image" Target="../media/image65.png"/><Relationship Id="rId25" Type="http://schemas.openxmlformats.org/officeDocument/2006/relationships/image" Target="../media/image73.png"/><Relationship Id="rId2" Type="http://schemas.openxmlformats.org/officeDocument/2006/relationships/image" Target="../media/image37.png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11" Type="http://schemas.openxmlformats.org/officeDocument/2006/relationships/image" Target="../media/image63.png"/><Relationship Id="rId24" Type="http://schemas.openxmlformats.org/officeDocument/2006/relationships/image" Target="../media/image72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71.png"/><Relationship Id="rId10" Type="http://schemas.openxmlformats.org/officeDocument/2006/relationships/image" Target="../media/image55.png"/><Relationship Id="rId19" Type="http://schemas.openxmlformats.org/officeDocument/2006/relationships/image" Target="../media/image67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3.xml"/><Relationship Id="rId7" Type="http://schemas.openxmlformats.org/officeDocument/2006/relationships/image" Target="../media/image39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8.jpe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42.png"/><Relationship Id="rId4" Type="http://schemas.openxmlformats.org/officeDocument/2006/relationships/tags" Target="../tags/tag4.xml"/><Relationship Id="rId9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s.wikipedia.org/wiki/Archivo:YouTube_social_white_square_(2017).svg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l.wikipedia.org/wiki/Facebook" TargetMode="External"/><Relationship Id="rId5" Type="http://schemas.openxmlformats.org/officeDocument/2006/relationships/image" Target="../media/image8.png"/><Relationship Id="rId10" Type="http://schemas.openxmlformats.org/officeDocument/2006/relationships/hyperlink" Target="http://2015.igem.org/Team:IIT_Madras/Practices" TargetMode="External"/><Relationship Id="rId4" Type="http://schemas.openxmlformats.org/officeDocument/2006/relationships/hyperlink" Target="https://fr.wikipedia.org/wiki/Twitter" TargetMode="External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7.xml"/><Relationship Id="rId7" Type="http://schemas.openxmlformats.org/officeDocument/2006/relationships/image" Target="../media/image39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38.jpeg"/><Relationship Id="rId11" Type="http://schemas.openxmlformats.org/officeDocument/2006/relationships/image" Target="../media/image45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42.png"/><Relationship Id="rId4" Type="http://schemas.openxmlformats.org/officeDocument/2006/relationships/tags" Target="../tags/tag8.xml"/><Relationship Id="rId9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NPvGxIBt3Hs?feature=oembed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5" Type="http://schemas.openxmlformats.org/officeDocument/2006/relationships/image" Target="../media/image700.png"/><Relationship Id="rId4" Type="http://schemas.openxmlformats.org/officeDocument/2006/relationships/image" Target="../media/image69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0.png"/><Relationship Id="rId5" Type="http://schemas.openxmlformats.org/officeDocument/2006/relationships/image" Target="../media/image760.png"/><Relationship Id="rId4" Type="http://schemas.openxmlformats.org/officeDocument/2006/relationships/image" Target="../media/image7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40.png"/><Relationship Id="rId4" Type="http://schemas.openxmlformats.org/officeDocument/2006/relationships/image" Target="../media/image83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1.png"/><Relationship Id="rId7" Type="http://schemas.openxmlformats.org/officeDocument/2006/relationships/image" Target="../media/image88.pn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0.png"/><Relationship Id="rId11" Type="http://schemas.openxmlformats.org/officeDocument/2006/relationships/image" Target="../media/image93.png"/><Relationship Id="rId10" Type="http://schemas.openxmlformats.org/officeDocument/2006/relationships/image" Target="../media/image92.png"/><Relationship Id="rId9" Type="http://schemas.openxmlformats.org/officeDocument/2006/relationships/image" Target="../media/image8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1.png"/><Relationship Id="rId13" Type="http://schemas.openxmlformats.org/officeDocument/2006/relationships/image" Target="../media/image100.png"/><Relationship Id="rId3" Type="http://schemas.openxmlformats.org/officeDocument/2006/relationships/image" Target="../media/image95.png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0.png"/><Relationship Id="rId11" Type="http://schemas.openxmlformats.org/officeDocument/2006/relationships/image" Target="../media/image98.png"/><Relationship Id="rId10" Type="http://schemas.openxmlformats.org/officeDocument/2006/relationships/image" Target="../media/image97.png"/><Relationship Id="rId4" Type="http://schemas.microsoft.com/office/2007/relationships/hdphoto" Target="../media/hdphoto1.wdp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bWExDW9J9sA?feature=oembe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solidFill>
                  <a:schemeClr val="accent1">
                    <a:lumMod val="50000"/>
                  </a:schemeClr>
                </a:solidFill>
              </a:rPr>
              <a:t>AER 1216 – Fundamentals of UAVs</a:t>
            </a:r>
          </a:p>
        </p:txBody>
      </p:sp>
      <p:sp>
        <p:nvSpPr>
          <p:cNvPr id="11" name="Subtitle 10"/>
          <p:cNvSpPr>
            <a:spLocks noGrp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Lecture 11 - Quadrotor Dynamics and Control I</a:t>
            </a:r>
          </a:p>
          <a:p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Karime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Pereida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, Ph.D.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Prof. Angela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Schoellig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67DBB-23EF-4C9C-A042-D7B81CC7F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Why Quadrotors?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4F415-9BC5-4CEA-B97C-9E3C4430AFF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Wide range of applications:</a:t>
            </a:r>
          </a:p>
          <a:p>
            <a:pPr lvl="1"/>
            <a:r>
              <a:rPr lang="en-CA" sz="2200" dirty="0"/>
              <a:t>Agriculture </a:t>
            </a:r>
          </a:p>
          <a:p>
            <a:pPr lvl="1"/>
            <a:r>
              <a:rPr lang="en-CA" sz="2200" dirty="0"/>
              <a:t>Search and rescue</a:t>
            </a:r>
          </a:p>
          <a:p>
            <a:pPr lvl="1"/>
            <a:r>
              <a:rPr lang="en-CA" sz="2200" dirty="0"/>
              <a:t>Filming </a:t>
            </a:r>
          </a:p>
          <a:p>
            <a:pPr lvl="1"/>
            <a:r>
              <a:rPr lang="en-CA" sz="2200" dirty="0"/>
              <a:t>Entertainment</a:t>
            </a:r>
          </a:p>
          <a:p>
            <a:pPr lvl="1"/>
            <a:r>
              <a:rPr lang="en-CA" sz="2200" dirty="0"/>
              <a:t>Archeology </a:t>
            </a:r>
          </a:p>
          <a:p>
            <a:pPr lvl="1"/>
            <a:r>
              <a:rPr lang="en-CA" sz="2200" dirty="0"/>
              <a:t>Delivery </a:t>
            </a:r>
          </a:p>
          <a:p>
            <a:pPr lvl="1"/>
            <a:r>
              <a:rPr lang="en-CA" sz="2200" dirty="0"/>
              <a:t>Passenger flight </a:t>
            </a:r>
          </a:p>
          <a:p>
            <a:pPr lvl="1"/>
            <a:r>
              <a:rPr lang="en-CA" sz="2200" dirty="0"/>
              <a:t>Many others…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3C7932-9B0A-4D51-80C0-C0141CF77B7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DAF2FF1-0F85-5948-B45D-85D15C7A6F9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3B4B2B-19C4-428A-B4A9-1AACBA1E2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216" y="562428"/>
            <a:ext cx="4299858" cy="286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D080445-3CB4-4D2B-9689-13D67065B1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73" r="17570" b="8059"/>
          <a:stretch/>
        </p:blipFill>
        <p:spPr bwMode="auto">
          <a:xfrm>
            <a:off x="3997242" y="3819468"/>
            <a:ext cx="4568102" cy="249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18581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67DBB-23EF-4C9C-A042-D7B81CC7F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Why Quadrotors?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4F415-9BC5-4CEA-B97C-9E3C4430AFF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Wide range of applications:</a:t>
            </a:r>
          </a:p>
          <a:p>
            <a:pPr lvl="1"/>
            <a:r>
              <a:rPr lang="en-CA" sz="2200" dirty="0"/>
              <a:t>Agriculture </a:t>
            </a:r>
          </a:p>
          <a:p>
            <a:pPr lvl="1"/>
            <a:r>
              <a:rPr lang="en-CA" sz="2200" dirty="0"/>
              <a:t>Search and rescue</a:t>
            </a:r>
          </a:p>
          <a:p>
            <a:pPr lvl="1"/>
            <a:r>
              <a:rPr lang="en-CA" sz="2200" dirty="0"/>
              <a:t>Filming </a:t>
            </a:r>
          </a:p>
          <a:p>
            <a:pPr lvl="1"/>
            <a:r>
              <a:rPr lang="en-CA" sz="2200" dirty="0"/>
              <a:t>Entertainment</a:t>
            </a:r>
          </a:p>
          <a:p>
            <a:pPr lvl="1"/>
            <a:r>
              <a:rPr lang="en-CA" sz="2200" dirty="0"/>
              <a:t>Archeology </a:t>
            </a:r>
          </a:p>
          <a:p>
            <a:pPr lvl="1"/>
            <a:r>
              <a:rPr lang="en-CA" sz="2200" dirty="0"/>
              <a:t>Delivery </a:t>
            </a:r>
          </a:p>
          <a:p>
            <a:pPr lvl="1"/>
            <a:r>
              <a:rPr lang="en-CA" sz="2200" dirty="0"/>
              <a:t>Passenger flight </a:t>
            </a:r>
          </a:p>
          <a:p>
            <a:pPr lvl="1"/>
            <a:r>
              <a:rPr lang="en-CA" sz="2200" dirty="0"/>
              <a:t>Many others…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3C7932-9B0A-4D51-80C0-C0141CF77B7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DAF2FF1-0F85-5948-B45D-85D15C7A6F9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388CDD-F4D4-4D71-8B43-C784425CE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3132925C-EDA5-4DCC-A408-EB318DB05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581" y="2131002"/>
            <a:ext cx="4726998" cy="472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0383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67DBB-23EF-4C9C-A042-D7B81CC7F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Why Quadrotors?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4F415-9BC5-4CEA-B97C-9E3C4430AFF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Wide range of applications:</a:t>
            </a:r>
          </a:p>
          <a:p>
            <a:pPr lvl="1"/>
            <a:r>
              <a:rPr lang="en-CA" sz="2200" dirty="0"/>
              <a:t>Agriculture </a:t>
            </a:r>
          </a:p>
          <a:p>
            <a:pPr lvl="1"/>
            <a:r>
              <a:rPr lang="en-CA" sz="2200" dirty="0"/>
              <a:t>Search and rescue</a:t>
            </a:r>
          </a:p>
          <a:p>
            <a:pPr lvl="1"/>
            <a:r>
              <a:rPr lang="en-CA" sz="2200" dirty="0"/>
              <a:t>Filming </a:t>
            </a:r>
          </a:p>
          <a:p>
            <a:pPr lvl="1"/>
            <a:r>
              <a:rPr lang="en-CA" sz="2200" dirty="0"/>
              <a:t>Entertainment</a:t>
            </a:r>
          </a:p>
          <a:p>
            <a:pPr lvl="1"/>
            <a:r>
              <a:rPr lang="en-CA" sz="2200" dirty="0"/>
              <a:t>Archeology </a:t>
            </a:r>
          </a:p>
          <a:p>
            <a:pPr lvl="1"/>
            <a:r>
              <a:rPr lang="en-CA" sz="2200" dirty="0"/>
              <a:t>Delivery </a:t>
            </a:r>
          </a:p>
          <a:p>
            <a:pPr lvl="1"/>
            <a:r>
              <a:rPr lang="en-CA" sz="2200" dirty="0"/>
              <a:t>Passenger flight </a:t>
            </a:r>
          </a:p>
          <a:p>
            <a:pPr lvl="1"/>
            <a:r>
              <a:rPr lang="en-CA" sz="2200" dirty="0"/>
              <a:t>Many others…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3C7932-9B0A-4D51-80C0-C0141CF77B7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DAF2FF1-0F85-5948-B45D-85D15C7A6F9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1F026FC-575C-4949-8A99-0780D2180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628" y="0"/>
            <a:ext cx="4949372" cy="372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2B7C7954-14DD-4E3D-9137-48148AD9D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89" y="3429000"/>
            <a:ext cx="43815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49645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67DBB-23EF-4C9C-A042-D7B81CC7F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Why Quadrotors?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4F415-9BC5-4CEA-B97C-9E3C4430AFF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Wide range of applications:</a:t>
            </a:r>
          </a:p>
          <a:p>
            <a:pPr lvl="1"/>
            <a:r>
              <a:rPr lang="en-CA" sz="2200" dirty="0"/>
              <a:t>Agriculture </a:t>
            </a:r>
          </a:p>
          <a:p>
            <a:pPr lvl="1"/>
            <a:r>
              <a:rPr lang="en-CA" sz="2200" dirty="0"/>
              <a:t>Search and rescue</a:t>
            </a:r>
          </a:p>
          <a:p>
            <a:pPr lvl="1"/>
            <a:r>
              <a:rPr lang="en-CA" sz="2200" dirty="0"/>
              <a:t>Filming </a:t>
            </a:r>
          </a:p>
          <a:p>
            <a:pPr lvl="1"/>
            <a:r>
              <a:rPr lang="en-CA" sz="2200" dirty="0"/>
              <a:t>Entertainment</a:t>
            </a:r>
          </a:p>
          <a:p>
            <a:pPr lvl="1"/>
            <a:r>
              <a:rPr lang="en-CA" sz="2200" dirty="0"/>
              <a:t>Archeology </a:t>
            </a:r>
          </a:p>
          <a:p>
            <a:pPr lvl="1"/>
            <a:r>
              <a:rPr lang="en-CA" sz="2200" dirty="0"/>
              <a:t>Delivery </a:t>
            </a:r>
          </a:p>
          <a:p>
            <a:pPr lvl="1"/>
            <a:r>
              <a:rPr lang="en-CA" sz="2200" dirty="0"/>
              <a:t>Passenger flight </a:t>
            </a:r>
          </a:p>
          <a:p>
            <a:pPr lvl="1"/>
            <a:r>
              <a:rPr lang="en-CA" sz="2200" dirty="0"/>
              <a:t>Many others…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3C7932-9B0A-4D51-80C0-C0141CF77B7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DAF2FF1-0F85-5948-B45D-85D15C7A6F9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70A625C-4F6C-48F1-ADA3-CE3C1D035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690" y="1652650"/>
            <a:ext cx="7346390" cy="489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16099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Quadrotor Dynamics and Control I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542925" indent="-542925">
              <a:buFont typeface="+mj-lt"/>
              <a:buAutoNum type="arabicPeriod"/>
            </a:pPr>
            <a:r>
              <a:rPr lang="en-CA" sz="4000" dirty="0">
                <a:solidFill>
                  <a:schemeClr val="accent1">
                    <a:lumMod val="50000"/>
                  </a:schemeClr>
                </a:solidFill>
              </a:rPr>
              <a:t>Motivation</a:t>
            </a:r>
          </a:p>
          <a:p>
            <a:pPr marL="979488" lvl="1" indent="12700">
              <a:buFont typeface="+mj-lt"/>
              <a:buAutoNum type="alphaLcPeriod"/>
            </a:pPr>
            <a:r>
              <a:rPr lang="en-CA" sz="3400" dirty="0">
                <a:solidFill>
                  <a:schemeClr val="accent1">
                    <a:lumMod val="50000"/>
                  </a:schemeClr>
                </a:solidFill>
              </a:rPr>
              <a:t> Why quadrotors?</a:t>
            </a:r>
          </a:p>
          <a:p>
            <a:pPr marL="979488" lvl="1" indent="12700">
              <a:buFont typeface="+mj-lt"/>
              <a:buAutoNum type="alphaLcPeriod"/>
            </a:pPr>
            <a:r>
              <a:rPr lang="en-CA" sz="3600" dirty="0">
                <a:solidFill>
                  <a:schemeClr val="accent1">
                    <a:lumMod val="50000"/>
                  </a:schemeClr>
                </a:solidFill>
              </a:rPr>
              <a:t> Why control?</a:t>
            </a: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How does a quadrotor move?</a:t>
            </a: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What is the quadrotor control architecture?</a:t>
            </a: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How to control a 1D quadrotor?</a:t>
            </a:r>
          </a:p>
          <a:p>
            <a:pPr marL="742950" indent="-742950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Simulator and initial control exploration</a:t>
            </a:r>
          </a:p>
          <a:p>
            <a:pPr marL="742950" indent="-742950">
              <a:buFont typeface="+mj-lt"/>
              <a:buAutoNum type="arabicPeriod"/>
            </a:pPr>
            <a:endParaRPr lang="en-CA" sz="38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CA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753747" y="6340988"/>
            <a:ext cx="153205" cy="238356"/>
          </a:xfrm>
        </p:spPr>
        <p:txBody>
          <a:bodyPr/>
          <a:lstStyle/>
          <a:p>
            <a:fld id="{8DAF2FF1-0F85-5948-B45D-85D15C7A6F9F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/>
              <a:t>14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4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Why Control?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753747" y="6340988"/>
            <a:ext cx="153205" cy="238356"/>
          </a:xfrm>
        </p:spPr>
        <p:txBody>
          <a:bodyPr/>
          <a:lstStyle/>
          <a:p>
            <a:fld id="{8DAF2FF1-0F85-5948-B45D-85D15C7A6F9F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/>
              <a:t>15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C876460-E968-4084-AFBD-EF34116415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3" t="2771" r="24433" b="31281"/>
          <a:stretch/>
        </p:blipFill>
        <p:spPr>
          <a:xfrm>
            <a:off x="829146" y="1083767"/>
            <a:ext cx="4657344" cy="45227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71F1BD-0651-41CA-8ECA-C487554557CF}"/>
              </a:ext>
            </a:extLst>
          </p:cNvPr>
          <p:cNvSpPr txBox="1"/>
          <p:nvPr/>
        </p:nvSpPr>
        <p:spPr>
          <a:xfrm>
            <a:off x="6322195" y="2537662"/>
            <a:ext cx="55081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CA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Enable self-regulating systems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Cope with disturbances 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Enable stable and (potentially) autonomous flight!</a:t>
            </a:r>
          </a:p>
          <a:p>
            <a:pPr marL="457200" indent="-457200">
              <a:buFont typeface="+mj-lt"/>
              <a:buAutoNum type="arabicPeriod"/>
            </a:pPr>
            <a:endParaRPr lang="en-CA" sz="24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CA" sz="24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67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F345849-696B-4B86-B4BF-0D9CABF92B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4" t="2852" r="24493" b="31199"/>
          <a:stretch/>
        </p:blipFill>
        <p:spPr>
          <a:xfrm>
            <a:off x="829146" y="1083767"/>
            <a:ext cx="4657344" cy="45227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Why Control?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753747" y="6340988"/>
            <a:ext cx="153205" cy="238356"/>
          </a:xfrm>
        </p:spPr>
        <p:txBody>
          <a:bodyPr/>
          <a:lstStyle/>
          <a:p>
            <a:fld id="{8DAF2FF1-0F85-5948-B45D-85D15C7A6F9F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/>
              <a:t>16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22195" y="2537662"/>
            <a:ext cx="55081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CA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Enable self-regulating systems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Cope with disturbances 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Enable stable and (potentially) autonomous flight!</a:t>
            </a:r>
          </a:p>
          <a:p>
            <a:pPr marL="457200" indent="-457200">
              <a:buFont typeface="+mj-lt"/>
              <a:buAutoNum type="arabicPeriod"/>
            </a:pPr>
            <a:endParaRPr lang="en-CA" sz="24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CA" sz="24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16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92833" y="6340988"/>
            <a:ext cx="214119" cy="238356"/>
          </a:xfrm>
        </p:spPr>
        <p:txBody>
          <a:bodyPr/>
          <a:lstStyle/>
          <a:p>
            <a:fld id="{8DAF2FF1-0F85-5948-B45D-85D15C7A6F9F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/>
              <a:t>17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4820C1C-2A40-244E-8DC6-527CCC3C6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Armageddon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19BF6DD-976C-DB48-AEF7-B52EE6FE0B4D}"/>
              </a:ext>
            </a:extLst>
          </p:cNvPr>
          <p:cNvSpPr txBox="1">
            <a:spLocks/>
          </p:cNvSpPr>
          <p:nvPr/>
        </p:nvSpPr>
        <p:spPr>
          <a:xfrm>
            <a:off x="7505970" y="5834529"/>
            <a:ext cx="3026174" cy="625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normAutofit/>
          </a:bodyPr>
          <a:lstStyle>
            <a:lvl1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8585A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Helvetica Neue"/>
              </a:defRPr>
            </a:lvl1pPr>
            <a:lvl2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r"/>
            <a:r>
              <a:rPr lang="en-CA" sz="2000" kern="0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youtu.be</a:t>
            </a:r>
            <a:r>
              <a:rPr lang="en-CA" sz="2000" kern="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/7r281vgfotg</a:t>
            </a:r>
          </a:p>
        </p:txBody>
      </p:sp>
      <p:pic>
        <p:nvPicPr>
          <p:cNvPr id="2" name="Online Media 1" descr="Dance of the Quadrocopters - Armageddon">
            <a:hlinkClick r:id="" action="ppaction://media"/>
            <a:extLst>
              <a:ext uri="{FF2B5EF4-FFF2-40B4-BE49-F238E27FC236}">
                <a16:creationId xmlns:a16="http://schemas.microsoft.com/office/drawing/2014/main" id="{39D86676-6800-6F41-96EF-5BA9D238035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46604" y="1011239"/>
            <a:ext cx="8858952" cy="498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03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Sparked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92833" y="6340988"/>
            <a:ext cx="214119" cy="238356"/>
          </a:xfrm>
        </p:spPr>
        <p:txBody>
          <a:bodyPr/>
          <a:lstStyle/>
          <a:p>
            <a:fld id="{8DAF2FF1-0F85-5948-B45D-85D15C7A6F9F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/>
              <a:t>18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Online Media 7" descr="SPARKED: A Live Interaction Between Humans and Quadcopters">
            <a:hlinkClick r:id="" action="ppaction://media"/>
            <a:extLst>
              <a:ext uri="{FF2B5EF4-FFF2-40B4-BE49-F238E27FC236}">
                <a16:creationId xmlns:a16="http://schemas.microsoft.com/office/drawing/2014/main" id="{69F7CE8D-01A9-8D42-BED6-67960791B39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78000" y="937419"/>
            <a:ext cx="8858952" cy="49831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E353B95-E9BF-E248-A0E9-6E515F0D430D}"/>
              </a:ext>
            </a:extLst>
          </p:cNvPr>
          <p:cNvSpPr txBox="1">
            <a:spLocks/>
          </p:cNvSpPr>
          <p:nvPr/>
        </p:nvSpPr>
        <p:spPr>
          <a:xfrm>
            <a:off x="7505970" y="5834529"/>
            <a:ext cx="3026174" cy="625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normAutofit/>
          </a:bodyPr>
          <a:lstStyle>
            <a:lvl1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8585A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Helvetica Neue"/>
              </a:defRPr>
            </a:lvl1pPr>
            <a:lvl2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r"/>
            <a:r>
              <a:rPr lang="en-CA" sz="2000" kern="0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youtu.be</a:t>
            </a:r>
            <a:r>
              <a:rPr lang="en-CA" sz="2000" kern="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/6C8OJsHfmpI</a:t>
            </a:r>
          </a:p>
        </p:txBody>
      </p:sp>
    </p:spTree>
    <p:extLst>
      <p:ext uri="{BB962C8B-B14F-4D97-AF65-F5344CB8AC3E}">
        <p14:creationId xmlns:p14="http://schemas.microsoft.com/office/powerpoint/2010/main" val="355124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92833" y="6340988"/>
            <a:ext cx="214119" cy="238356"/>
          </a:xfrm>
        </p:spPr>
        <p:txBody>
          <a:bodyPr/>
          <a:lstStyle/>
          <a:p>
            <a:fld id="{8DAF2FF1-0F85-5948-B45D-85D15C7A6F9F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/>
              <a:t>19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A67C37-2E71-4E40-ABE2-10566660DE35}"/>
              </a:ext>
            </a:extLst>
          </p:cNvPr>
          <p:cNvSpPr txBox="1"/>
          <p:nvPr/>
        </p:nvSpPr>
        <p:spPr>
          <a:xfrm>
            <a:off x="1604546" y="1351508"/>
            <a:ext cx="8982908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88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enable stable </a:t>
            </a:r>
            <a:br>
              <a:rPr lang="en-CA" sz="88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88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(potentially) </a:t>
            </a:r>
            <a:br>
              <a:rPr lang="en-CA" sz="88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88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autonomous flight!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F67767E-A8AA-4849-BCB5-BE9FAC893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926" y="312540"/>
            <a:ext cx="11016308" cy="625637"/>
          </a:xfrm>
        </p:spPr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Why is Control Relevant for Flying Robots?</a:t>
            </a:r>
          </a:p>
        </p:txBody>
      </p:sp>
    </p:spTree>
    <p:extLst>
      <p:ext uri="{BB962C8B-B14F-4D97-AF65-F5344CB8AC3E}">
        <p14:creationId xmlns:p14="http://schemas.microsoft.com/office/powerpoint/2010/main" val="220951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13D3AE-44D0-5F42-9E42-EB968A907E90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CA" sz="2400" b="1" dirty="0">
                <a:solidFill>
                  <a:schemeClr val="accent1">
                    <a:lumMod val="50000"/>
                  </a:schemeClr>
                </a:solidFill>
              </a:rPr>
              <a:t>Prof. Angela P. </a:t>
            </a:r>
            <a:r>
              <a:rPr lang="en-CA" sz="2400" b="1" dirty="0" err="1">
                <a:solidFill>
                  <a:schemeClr val="accent1">
                    <a:lumMod val="50000"/>
                  </a:schemeClr>
                </a:solidFill>
              </a:rPr>
              <a:t>Schoellig</a:t>
            </a:r>
            <a:endParaRPr lang="en-CA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CA" sz="24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Head of the Dynamic Systems Lab at </a:t>
            </a:r>
            <a:r>
              <a:rPr lang="en-CA" sz="2400" b="1" dirty="0">
                <a:solidFill>
                  <a:schemeClr val="accent1">
                    <a:lumMod val="50000"/>
                  </a:schemeClr>
                </a:solidFill>
              </a:rPr>
              <a:t>UTIAS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Associate Director of the Centre for Aerial Robotics Research &amp; Education (</a:t>
            </a:r>
            <a:r>
              <a:rPr lang="en-CA" sz="2400" b="1" dirty="0">
                <a:solidFill>
                  <a:schemeClr val="accent1">
                    <a:lumMod val="50000"/>
                  </a:schemeClr>
                </a:solidFill>
              </a:rPr>
              <a:t>CARRE</a:t>
            </a:r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pPr marL="7937" indent="0">
              <a:buNone/>
            </a:pPr>
            <a:endParaRPr lang="en-CA" sz="24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accent1">
                    <a:lumMod val="50000"/>
                  </a:schemeClr>
                </a:solidFill>
              </a:rPr>
              <a:t>email</a:t>
            </a:r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en-CA" sz="2400" dirty="0" err="1">
                <a:solidFill>
                  <a:schemeClr val="accent1">
                    <a:lumMod val="50000"/>
                  </a:schemeClr>
                </a:solidFill>
              </a:rPr>
              <a:t>schoellig@utias.utoronto.ca</a:t>
            </a:r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accent1">
                    <a:lumMod val="50000"/>
                  </a:schemeClr>
                </a:solidFill>
              </a:rPr>
              <a:t>web</a:t>
            </a:r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en-CA" sz="2400" dirty="0" err="1">
                <a:solidFill>
                  <a:schemeClr val="accent1">
                    <a:lumMod val="50000"/>
                  </a:schemeClr>
                </a:solidFill>
              </a:rPr>
              <a:t>www.dynsyslab.org</a:t>
            </a:r>
            <a:endParaRPr lang="en-CA" sz="24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accent1">
                    <a:lumMod val="50000"/>
                  </a:schemeClr>
                </a:solidFill>
              </a:rPr>
              <a:t>office</a:t>
            </a:r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: #187</a:t>
            </a:r>
          </a:p>
          <a:p>
            <a:pPr marL="0" indent="0">
              <a:buNone/>
            </a:pPr>
            <a:endParaRPr lang="en-CA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76F4BA-9390-4D47-A563-F2C3D0B1A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Welcome!</a:t>
            </a: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EB68FD-6A19-644F-A816-A8F01C6C74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47335" y="6340988"/>
            <a:ext cx="159617" cy="238356"/>
          </a:xfrm>
        </p:spPr>
        <p:txBody>
          <a:bodyPr/>
          <a:lstStyle/>
          <a:p>
            <a:fld id="{08EF2899-4A0C-47B2-A74F-7E862D8A10E7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/>
              <a:t>2</a:t>
            </a:fld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D0D4746-B2EF-AE4F-B0BB-246034542AC1}"/>
              </a:ext>
            </a:extLst>
          </p:cNvPr>
          <p:cNvGrpSpPr>
            <a:grpSpLocks/>
          </p:cNvGrpSpPr>
          <p:nvPr/>
        </p:nvGrpSpPr>
        <p:grpSpPr>
          <a:xfrm>
            <a:off x="6616985" y="196251"/>
            <a:ext cx="3915654" cy="2167724"/>
            <a:chOff x="1106602" y="4567302"/>
            <a:chExt cx="3915654" cy="2167724"/>
          </a:xfrm>
          <a:effectLst/>
        </p:grpSpPr>
        <p:pic>
          <p:nvPicPr>
            <p:cNvPr id="7" name="Picture 2" descr="First person view of the quadrocopter racing through a pylon slalom course.">
              <a:extLst>
                <a:ext uri="{FF2B5EF4-FFF2-40B4-BE49-F238E27FC236}">
                  <a16:creationId xmlns:a16="http://schemas.microsoft.com/office/drawing/2014/main" id="{895B2E8F-B384-1D4A-A008-6922DF7203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904"/>
            <a:stretch/>
          </p:blipFill>
          <p:spPr bwMode="auto">
            <a:xfrm>
              <a:off x="1106602" y="5027588"/>
              <a:ext cx="3810120" cy="1707438"/>
            </a:xfrm>
            <a:prstGeom prst="rect">
              <a:avLst/>
            </a:prstGeom>
            <a:ln w="19050" cap="sq">
              <a:solidFill>
                <a:schemeClr val="tx1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2318FC8-6382-FE41-9874-6BF34397B80D}"/>
                </a:ext>
              </a:extLst>
            </p:cNvPr>
            <p:cNvSpPr/>
            <p:nvPr/>
          </p:nvSpPr>
          <p:spPr>
            <a:xfrm>
              <a:off x="1324962" y="4567302"/>
              <a:ext cx="3697294" cy="430887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CA" sz="22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High-speed maneuver learning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CD6336A-99B3-A84C-A048-D6FFB94A5CD1}"/>
              </a:ext>
            </a:extLst>
          </p:cNvPr>
          <p:cNvSpPr/>
          <p:nvPr/>
        </p:nvSpPr>
        <p:spPr>
          <a:xfrm>
            <a:off x="8079532" y="4421211"/>
            <a:ext cx="2417458" cy="43088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r"/>
            <a:r>
              <a:rPr lang="en-CA" sz="2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Mining applications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C7F0264-603A-8249-A38D-76B51D83C10F}"/>
              </a:ext>
            </a:extLst>
          </p:cNvPr>
          <p:cNvGrpSpPr/>
          <p:nvPr/>
        </p:nvGrpSpPr>
        <p:grpSpPr>
          <a:xfrm>
            <a:off x="6571649" y="2355895"/>
            <a:ext cx="3960990" cy="2031880"/>
            <a:chOff x="3235827" y="2732672"/>
            <a:chExt cx="3960990" cy="2031880"/>
          </a:xfrm>
          <a:effectLst/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A2DC92F-4D24-0D44-8457-CD71E7C78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27" b="12795"/>
            <a:stretch/>
          </p:blipFill>
          <p:spPr>
            <a:xfrm>
              <a:off x="3281163" y="3155478"/>
              <a:ext cx="3810120" cy="1609074"/>
            </a:xfrm>
            <a:prstGeom prst="rect">
              <a:avLst/>
            </a:prstGeom>
            <a:ln w="19050">
              <a:solidFill>
                <a:schemeClr val="tx1"/>
              </a:solidFill>
            </a:ln>
            <a:effectLst/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92BB2E8-DD7C-4C45-96B1-F2944485BA1E}"/>
                </a:ext>
              </a:extLst>
            </p:cNvPr>
            <p:cNvSpPr txBox="1"/>
            <p:nvPr/>
          </p:nvSpPr>
          <p:spPr>
            <a:xfrm>
              <a:off x="3235827" y="2732672"/>
              <a:ext cx="396099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22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Collision-free, multi-vehicle flight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FC8C2D6-E069-944B-91AE-D16C92F98624}"/>
              </a:ext>
            </a:extLst>
          </p:cNvPr>
          <p:cNvGrpSpPr/>
          <p:nvPr/>
        </p:nvGrpSpPr>
        <p:grpSpPr>
          <a:xfrm>
            <a:off x="6616985" y="4885534"/>
            <a:ext cx="3806445" cy="1609200"/>
            <a:chOff x="6703221" y="4885534"/>
            <a:chExt cx="3806445" cy="1609200"/>
          </a:xfrm>
        </p:grpSpPr>
        <p:pic>
          <p:nvPicPr>
            <p:cNvPr id="15" name="Picture 14" descr="A picture containing outdoor, water, black, beach&#10;&#10;Description automatically generated">
              <a:extLst>
                <a:ext uri="{FF2B5EF4-FFF2-40B4-BE49-F238E27FC236}">
                  <a16:creationId xmlns:a16="http://schemas.microsoft.com/office/drawing/2014/main" id="{A7B16CB8-D049-453C-A56A-4C7CFDAF79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010"/>
            <a:stretch/>
          </p:blipFill>
          <p:spPr>
            <a:xfrm>
              <a:off x="8425045" y="4885534"/>
              <a:ext cx="2084621" cy="1609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7" name="Picture 16" descr="A picture containing outdoor, person, man, young&#10;&#10;Description automatically generated">
              <a:extLst>
                <a:ext uri="{FF2B5EF4-FFF2-40B4-BE49-F238E27FC236}">
                  <a16:creationId xmlns:a16="http://schemas.microsoft.com/office/drawing/2014/main" id="{FACDD93E-B61A-495B-8942-543A3E8C05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9" b="23608"/>
            <a:stretch/>
          </p:blipFill>
          <p:spPr>
            <a:xfrm>
              <a:off x="6703221" y="4885534"/>
              <a:ext cx="1721824" cy="160907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095786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How Does Control Work?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92833" y="6340988"/>
            <a:ext cx="214119" cy="238356"/>
          </a:xfrm>
        </p:spPr>
        <p:txBody>
          <a:bodyPr/>
          <a:lstStyle/>
          <a:p>
            <a:fld id="{8DAF2FF1-0F85-5948-B45D-85D15C7A6F9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0" name="Picture 39" descr="vlcsnap-2010-12-06-22h41m09s129.png"/>
          <p:cNvPicPr>
            <a:picLocks noChangeAspect="1"/>
          </p:cNvPicPr>
          <p:nvPr/>
        </p:nvPicPr>
        <p:blipFill>
          <a:blip r:embed="rId3" cstate="print"/>
          <a:srcRect t="5779" r="37113" b="11312"/>
          <a:stretch>
            <a:fillRect/>
          </a:stretch>
        </p:blipFill>
        <p:spPr>
          <a:xfrm>
            <a:off x="2870925" y="938177"/>
            <a:ext cx="6450150" cy="5362704"/>
          </a:xfrm>
          <a:prstGeom prst="rect">
            <a:avLst/>
          </a:prstGeom>
        </p:spPr>
      </p:pic>
      <p:pic>
        <p:nvPicPr>
          <p:cNvPr id="41" name="Picture 40" descr="vlcsnap-2010-12-06-22h41m09s129.png"/>
          <p:cNvPicPr>
            <a:picLocks noChangeAspect="1"/>
          </p:cNvPicPr>
          <p:nvPr/>
        </p:nvPicPr>
        <p:blipFill>
          <a:blip r:embed="rId3" cstate="print">
            <a:lum bright="30000" contrast="-20000"/>
          </a:blip>
          <a:srcRect t="5779" r="37113" b="11312"/>
          <a:stretch>
            <a:fillRect/>
          </a:stretch>
        </p:blipFill>
        <p:spPr>
          <a:xfrm>
            <a:off x="2870925" y="938177"/>
            <a:ext cx="6450150" cy="5362704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 bwMode="auto">
          <a:xfrm>
            <a:off x="4010159" y="1452784"/>
            <a:ext cx="348057" cy="479152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25310" rIns="0" bIns="25310" numCol="1" rtlCol="0" anchor="t" anchorCtr="0" compatLnSpc="1">
            <a:prstTxWarp prst="textNoShape">
              <a:avLst/>
            </a:prstTxWarp>
          </a:bodyPr>
          <a:lstStyle/>
          <a:p>
            <a:pPr algn="ctr" defTabSz="321426">
              <a:lnSpc>
                <a:spcPts val="1687"/>
              </a:lnSpc>
              <a:spcBef>
                <a:spcPts val="422"/>
              </a:spcBef>
              <a:buClr>
                <a:srgbClr val="2A6AB3"/>
              </a:buClr>
              <a:buSzPct val="110000"/>
            </a:pP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7608436" y="3083964"/>
            <a:ext cx="1530795" cy="773122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25310" rIns="0" bIns="25310" numCol="1" rtlCol="0" anchor="t" anchorCtr="0" compatLnSpc="1">
            <a:prstTxWarp prst="textNoShape">
              <a:avLst/>
            </a:prstTxWarp>
          </a:bodyPr>
          <a:lstStyle/>
          <a:p>
            <a:pPr algn="ctr" defTabSz="321426">
              <a:lnSpc>
                <a:spcPts val="1687"/>
              </a:lnSpc>
              <a:spcBef>
                <a:spcPts val="422"/>
              </a:spcBef>
              <a:buClr>
                <a:srgbClr val="2A6AB3"/>
              </a:buClr>
              <a:buSzPct val="110000"/>
            </a:pP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4116591" y="2556631"/>
            <a:ext cx="972988" cy="652462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25310" rIns="0" bIns="25310" numCol="1" rtlCol="0" anchor="t" anchorCtr="0" compatLnSpc="1">
            <a:prstTxWarp prst="textNoShape">
              <a:avLst/>
            </a:prstTxWarp>
          </a:bodyPr>
          <a:lstStyle/>
          <a:p>
            <a:pPr algn="ctr" defTabSz="321426">
              <a:lnSpc>
                <a:spcPts val="1687"/>
              </a:lnSpc>
              <a:spcBef>
                <a:spcPts val="422"/>
              </a:spcBef>
              <a:buClr>
                <a:srgbClr val="2A6AB3"/>
              </a:buClr>
              <a:buSzPct val="110000"/>
            </a:pP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extfeld 17"/>
          <p:cNvSpPr txBox="1"/>
          <p:nvPr/>
        </p:nvSpPr>
        <p:spPr>
          <a:xfrm>
            <a:off x="3212123" y="989565"/>
            <a:ext cx="1492069" cy="434246"/>
          </a:xfrm>
          <a:prstGeom prst="rect">
            <a:avLst/>
          </a:prstGeom>
          <a:noFill/>
        </p:spPr>
        <p:txBody>
          <a:bodyPr wrap="square" lIns="64285" tIns="32143" rIns="64285" bIns="32143" rtlCol="0">
            <a:spAutoFit/>
          </a:bodyPr>
          <a:lstStyle/>
          <a:p>
            <a:pPr algn="r"/>
            <a:r>
              <a:rPr lang="de-DE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</a:t>
            </a:r>
          </a:p>
        </p:txBody>
      </p:sp>
      <p:cxnSp>
        <p:nvCxnSpPr>
          <p:cNvPr id="48" name="Straight Arrow Connector 47"/>
          <p:cNvCxnSpPr>
            <a:cxnSpLocks/>
            <a:stCxn id="44" idx="1"/>
            <a:endCxn id="43" idx="3"/>
          </p:cNvCxnSpPr>
          <p:nvPr/>
        </p:nvCxnSpPr>
        <p:spPr bwMode="auto">
          <a:xfrm rot="10800000">
            <a:off x="4358217" y="1692362"/>
            <a:ext cx="3250219" cy="1778165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9" name="Elbow Connector 48"/>
          <p:cNvCxnSpPr>
            <a:cxnSpLocks/>
            <a:stCxn id="45" idx="2"/>
            <a:endCxn id="44" idx="2"/>
          </p:cNvCxnSpPr>
          <p:nvPr/>
        </p:nvCxnSpPr>
        <p:spPr bwMode="auto">
          <a:xfrm rot="16200000" flipH="1">
            <a:off x="6164463" y="1647714"/>
            <a:ext cx="647993" cy="3770749"/>
          </a:xfrm>
          <a:prstGeom prst="bentConnector3">
            <a:avLst>
              <a:gd name="adj1" fmla="val 135278"/>
            </a:avLst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0" name="Straight Arrow Connector 49"/>
          <p:cNvCxnSpPr>
            <a:stCxn id="43" idx="1"/>
            <a:endCxn id="54" idx="3"/>
          </p:cNvCxnSpPr>
          <p:nvPr/>
        </p:nvCxnSpPr>
        <p:spPr bwMode="auto">
          <a:xfrm rot="10800000" flipV="1">
            <a:off x="3819431" y="1692362"/>
            <a:ext cx="190728" cy="1029"/>
          </a:xfrm>
          <a:prstGeom prst="straightConnector1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1" name="Elbow Connector 40"/>
          <p:cNvCxnSpPr>
            <a:stCxn id="54" idx="1"/>
            <a:endCxn id="45" idx="1"/>
          </p:cNvCxnSpPr>
          <p:nvPr/>
        </p:nvCxnSpPr>
        <p:spPr bwMode="auto">
          <a:xfrm rot="10800000" flipH="1" flipV="1">
            <a:off x="3339354" y="1693390"/>
            <a:ext cx="777239" cy="1189472"/>
          </a:xfrm>
          <a:prstGeom prst="bentConnector3">
            <a:avLst>
              <a:gd name="adj1" fmla="val -28079"/>
            </a:avLst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2" name="Elbow Connector 40"/>
          <p:cNvCxnSpPr>
            <a:cxnSpLocks/>
            <a:stCxn id="44" idx="0"/>
            <a:endCxn id="43" idx="3"/>
          </p:cNvCxnSpPr>
          <p:nvPr/>
        </p:nvCxnSpPr>
        <p:spPr bwMode="auto">
          <a:xfrm rot="16200000" flipV="1">
            <a:off x="5670223" y="380353"/>
            <a:ext cx="1391604" cy="4015618"/>
          </a:xfrm>
          <a:prstGeom prst="bentConnector2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3" name="Textfeld 17"/>
          <p:cNvSpPr txBox="1"/>
          <p:nvPr/>
        </p:nvSpPr>
        <p:spPr>
          <a:xfrm>
            <a:off x="3449526" y="3083964"/>
            <a:ext cx="2309709" cy="434246"/>
          </a:xfrm>
          <a:prstGeom prst="rect">
            <a:avLst/>
          </a:prstGeom>
          <a:noFill/>
        </p:spPr>
        <p:txBody>
          <a:bodyPr wrap="square" lIns="64285" tIns="32143" rIns="64285" bIns="32143" rtlCol="0">
            <a:spAutoFit/>
          </a:bodyPr>
          <a:lstStyle/>
          <a:p>
            <a:pPr algn="r"/>
            <a:r>
              <a:rPr lang="de-DE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</a:t>
            </a:r>
          </a:p>
        </p:txBody>
      </p:sp>
      <p:sp>
        <p:nvSpPr>
          <p:cNvPr id="54" name="Rectangle 53"/>
          <p:cNvSpPr/>
          <p:nvPr/>
        </p:nvSpPr>
        <p:spPr bwMode="auto">
          <a:xfrm>
            <a:off x="3339352" y="1453815"/>
            <a:ext cx="480078" cy="479152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25310" rIns="0" bIns="25310" numCol="1" rtlCol="0" anchor="t" anchorCtr="0" compatLnSpc="1">
            <a:prstTxWarp prst="textNoShape">
              <a:avLst/>
            </a:prstTxWarp>
          </a:bodyPr>
          <a:lstStyle/>
          <a:p>
            <a:pPr algn="ctr" defTabSz="321426">
              <a:lnSpc>
                <a:spcPts val="1687"/>
              </a:lnSpc>
              <a:spcBef>
                <a:spcPts val="422"/>
              </a:spcBef>
              <a:buClr>
                <a:srgbClr val="2A6AB3"/>
              </a:buClr>
              <a:buSzPct val="110000"/>
            </a:pP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Textfeld 17"/>
          <p:cNvSpPr txBox="1"/>
          <p:nvPr/>
        </p:nvSpPr>
        <p:spPr>
          <a:xfrm>
            <a:off x="3267797" y="1751343"/>
            <a:ext cx="2309709" cy="434246"/>
          </a:xfrm>
          <a:prstGeom prst="rect">
            <a:avLst/>
          </a:prstGeom>
          <a:noFill/>
        </p:spPr>
        <p:txBody>
          <a:bodyPr wrap="square" lIns="64285" tIns="32143" rIns="64285" bIns="32143" rtlCol="0">
            <a:spAutoFit/>
          </a:bodyPr>
          <a:lstStyle/>
          <a:p>
            <a:pPr algn="r"/>
            <a:r>
              <a:rPr lang="de-DE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SENSE</a:t>
            </a:r>
          </a:p>
        </p:txBody>
      </p:sp>
      <p:sp>
        <p:nvSpPr>
          <p:cNvPr id="56" name="Textfeld 18"/>
          <p:cNvSpPr txBox="1"/>
          <p:nvPr/>
        </p:nvSpPr>
        <p:spPr>
          <a:xfrm>
            <a:off x="3212123" y="6322305"/>
            <a:ext cx="6219314" cy="434246"/>
          </a:xfrm>
          <a:prstGeom prst="rect">
            <a:avLst/>
          </a:prstGeom>
          <a:noFill/>
        </p:spPr>
        <p:txBody>
          <a:bodyPr wrap="square" lIns="64285" tIns="32143" rIns="64285" bIns="32143" rtlCol="0">
            <a:spAutoFit/>
          </a:bodyPr>
          <a:lstStyle/>
          <a:p>
            <a:pPr>
              <a:buClr>
                <a:schemeClr val="bg2">
                  <a:lumMod val="50000"/>
                </a:schemeClr>
              </a:buClr>
            </a:pPr>
            <a:r>
              <a:rPr lang="de-DE" sz="24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REQUIRES understanding of quadrotor behavior</a:t>
            </a:r>
          </a:p>
        </p:txBody>
      </p:sp>
    </p:spTree>
    <p:extLst>
      <p:ext uri="{BB962C8B-B14F-4D97-AF65-F5344CB8AC3E}">
        <p14:creationId xmlns:p14="http://schemas.microsoft.com/office/powerpoint/2010/main" val="117941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 descr="vlcsnap-2010-12-06-22h41m09s129.png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65761" y="950195"/>
            <a:ext cx="7575871" cy="50371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Automated Control</a:t>
            </a:r>
          </a:p>
        </p:txBody>
      </p:sp>
      <p:cxnSp>
        <p:nvCxnSpPr>
          <p:cNvPr id="77" name="Elbow Connector 76"/>
          <p:cNvCxnSpPr>
            <a:cxnSpLocks/>
          </p:cNvCxnSpPr>
          <p:nvPr/>
        </p:nvCxnSpPr>
        <p:spPr bwMode="auto">
          <a:xfrm flipV="1">
            <a:off x="6898870" y="4013233"/>
            <a:ext cx="2087824" cy="346597"/>
          </a:xfrm>
          <a:prstGeom prst="bentConnector2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8" name="Elbow Connector 40 1"/>
          <p:cNvCxnSpPr>
            <a:stCxn id="83" idx="1"/>
          </p:cNvCxnSpPr>
          <p:nvPr/>
        </p:nvCxnSpPr>
        <p:spPr bwMode="auto">
          <a:xfrm rot="10800000" flipV="1">
            <a:off x="3600355" y="1319322"/>
            <a:ext cx="1167251" cy="976826"/>
          </a:xfrm>
          <a:prstGeom prst="bentConnector2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9" name="Textfeld 17 1"/>
          <p:cNvSpPr txBox="1"/>
          <p:nvPr/>
        </p:nvSpPr>
        <p:spPr>
          <a:xfrm>
            <a:off x="6579270" y="4357009"/>
            <a:ext cx="1141606" cy="495801"/>
          </a:xfrm>
          <a:prstGeom prst="rect">
            <a:avLst/>
          </a:prstGeom>
          <a:noFill/>
        </p:spPr>
        <p:txBody>
          <a:bodyPr wrap="square" lIns="64285" tIns="32143" rIns="64285" bIns="32143" rtlCol="0">
            <a:spAutoFit/>
          </a:bodyPr>
          <a:lstStyle/>
          <a:p>
            <a:pPr algn="r"/>
            <a:r>
              <a:rPr lang="de-DE" sz="2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</a:t>
            </a:r>
          </a:p>
        </p:txBody>
      </p:sp>
      <p:cxnSp>
        <p:nvCxnSpPr>
          <p:cNvPr id="80" name="Straight Arrow Connector 79"/>
          <p:cNvCxnSpPr>
            <a:cxnSpLocks/>
          </p:cNvCxnSpPr>
          <p:nvPr/>
        </p:nvCxnSpPr>
        <p:spPr bwMode="auto">
          <a:xfrm>
            <a:off x="3840852" y="3908605"/>
            <a:ext cx="1872634" cy="479445"/>
          </a:xfrm>
          <a:prstGeom prst="bentConnector3">
            <a:avLst>
              <a:gd name="adj1" fmla="val 1170"/>
            </a:avLst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3" name="Rectangle 82"/>
          <p:cNvSpPr/>
          <p:nvPr/>
        </p:nvSpPr>
        <p:spPr bwMode="auto">
          <a:xfrm>
            <a:off x="4767606" y="1030672"/>
            <a:ext cx="412945" cy="577307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25310" rIns="0" bIns="25310" numCol="1" rtlCol="0" anchor="t" anchorCtr="0" compatLnSpc="1">
            <a:prstTxWarp prst="textNoShape">
              <a:avLst/>
            </a:prstTxWarp>
          </a:bodyPr>
          <a:lstStyle/>
          <a:p>
            <a:pPr algn="ctr" defTabSz="321426">
              <a:lnSpc>
                <a:spcPts val="1687"/>
              </a:lnSpc>
              <a:spcBef>
                <a:spcPts val="422"/>
              </a:spcBef>
              <a:buClr>
                <a:srgbClr val="2A6AB3"/>
              </a:buClr>
              <a:buSzPct val="110000"/>
            </a:pP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4" name="Elbow Connector 40 2"/>
          <p:cNvCxnSpPr/>
          <p:nvPr/>
        </p:nvCxnSpPr>
        <p:spPr bwMode="auto">
          <a:xfrm rot="10800000">
            <a:off x="5208110" y="1319326"/>
            <a:ext cx="3726165" cy="1143593"/>
          </a:xfrm>
          <a:prstGeom prst="bentConnector3">
            <a:avLst>
              <a:gd name="adj1" fmla="val 365"/>
            </a:avLst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5" name="Textfeld 17 2"/>
          <p:cNvSpPr txBox="1"/>
          <p:nvPr/>
        </p:nvSpPr>
        <p:spPr>
          <a:xfrm>
            <a:off x="6347802" y="1366815"/>
            <a:ext cx="1165050" cy="434246"/>
          </a:xfrm>
          <a:prstGeom prst="rect">
            <a:avLst/>
          </a:prstGeom>
          <a:noFill/>
        </p:spPr>
        <p:txBody>
          <a:bodyPr wrap="square" lIns="64285" tIns="32143" rIns="64285" bIns="32143" rtlCol="0">
            <a:spAutoFit/>
          </a:bodyPr>
          <a:lstStyle/>
          <a:p>
            <a:pPr algn="r"/>
            <a:r>
              <a:rPr lang="de-DE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SENSE</a:t>
            </a:r>
          </a:p>
        </p:txBody>
      </p:sp>
      <p:pic>
        <p:nvPicPr>
          <p:cNvPr id="89" name="Content Placeholder 31"/>
          <p:cNvPicPr>
            <a:picLocks noGrp="1" noChangeAspect="1"/>
          </p:cNvPicPr>
          <p:nvPr>
            <p:ph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4" t="10215" r="16292" b="3698"/>
          <a:stretch/>
        </p:blipFill>
        <p:spPr>
          <a:xfrm>
            <a:off x="7334541" y="2462920"/>
            <a:ext cx="1764111" cy="1550313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90" name="Content Placeholder 42" descr="routeur-Wifi-n-draft-TRENDnet-TEW-631BRP,3-W-1436-3.jpg"/>
          <p:cNvPicPr>
            <a:picLocks noChangeAspect="1"/>
          </p:cNvPicPr>
          <p:nvPr/>
        </p:nvPicPr>
        <p:blipFill>
          <a:blip r:embed="rId5" cstate="print">
            <a:lum bright="10000"/>
          </a:blip>
          <a:srcRect l="12019" b="15373"/>
          <a:stretch>
            <a:fillRect/>
          </a:stretch>
        </p:blipFill>
        <p:spPr bwMode="auto">
          <a:xfrm>
            <a:off x="5733578" y="3692891"/>
            <a:ext cx="1232027" cy="1105599"/>
          </a:xfrm>
          <a:prstGeom prst="rect">
            <a:avLst/>
          </a:prstGeom>
          <a:noFill/>
          <a:ln w="38100">
            <a:solidFill>
              <a:srgbClr val="C00000"/>
            </a:solidFill>
            <a:miter lim="800000"/>
            <a:headEnd/>
            <a:tailEnd/>
          </a:ln>
          <a:effectLst/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7826" y="2333597"/>
            <a:ext cx="2238220" cy="1537559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sp>
        <p:nvSpPr>
          <p:cNvPr id="92" name="Textfeld 18"/>
          <p:cNvSpPr txBox="1"/>
          <p:nvPr/>
        </p:nvSpPr>
        <p:spPr>
          <a:xfrm>
            <a:off x="3700662" y="6131680"/>
            <a:ext cx="5274128" cy="434246"/>
          </a:xfrm>
          <a:prstGeom prst="rect">
            <a:avLst/>
          </a:prstGeom>
          <a:noFill/>
        </p:spPr>
        <p:txBody>
          <a:bodyPr wrap="square" lIns="64285" tIns="32143" rIns="64285" bIns="32143" rtlCol="0">
            <a:spAutoFit/>
          </a:bodyPr>
          <a:lstStyle/>
          <a:p>
            <a:pPr>
              <a:buClr>
                <a:schemeClr val="bg2">
                  <a:lumMod val="50000"/>
                </a:schemeClr>
              </a:buClr>
            </a:pPr>
            <a:r>
              <a:rPr lang="de-DE" sz="24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REQUIRES mathematical model, physics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ACBC98-0ECC-EE4F-9F4C-EF64C3AD396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DAF2FF1-0F85-5948-B45D-85D15C7A6F9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6" name="Textfeld 17 3"/>
          <p:cNvSpPr txBox="1"/>
          <p:nvPr/>
        </p:nvSpPr>
        <p:spPr>
          <a:xfrm>
            <a:off x="1997010" y="3934378"/>
            <a:ext cx="1702659" cy="434246"/>
          </a:xfrm>
          <a:prstGeom prst="rect">
            <a:avLst/>
          </a:prstGeom>
          <a:noFill/>
        </p:spPr>
        <p:txBody>
          <a:bodyPr wrap="square" lIns="64285" tIns="32143" rIns="64285" bIns="32143" rtlCol="0">
            <a:spAutoFit/>
          </a:bodyPr>
          <a:lstStyle/>
          <a:p>
            <a:pPr algn="r"/>
            <a:r>
              <a:rPr lang="de-DE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E3DE041-FDAE-45F4-8700-A3839732E23D}"/>
                  </a:ext>
                </a:extLst>
              </p:cNvPr>
              <p:cNvSpPr txBox="1"/>
              <p:nvPr/>
            </p:nvSpPr>
            <p:spPr>
              <a:xfrm>
                <a:off x="9293906" y="4852810"/>
                <a:ext cx="2934250" cy="9516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̇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2400" b="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E3DE041-FDAE-45F4-8700-A3839732E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3906" y="4852810"/>
                <a:ext cx="2934250" cy="9516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61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92833" y="6340988"/>
            <a:ext cx="214119" cy="238356"/>
          </a:xfrm>
        </p:spPr>
        <p:txBody>
          <a:bodyPr/>
          <a:lstStyle/>
          <a:p>
            <a:fld id="{8DAF2FF1-0F85-5948-B45D-85D15C7A6F9F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/>
              <a:t>22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4820C1C-2A40-244E-8DC6-527CCC3C6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Dynamic Response</a:t>
            </a:r>
          </a:p>
        </p:txBody>
      </p:sp>
      <p:pic>
        <p:nvPicPr>
          <p:cNvPr id="10" name="Online Media 9" descr="Dynamic Response of a Quadrocopter">
            <a:hlinkClick r:id="" action="ppaction://media"/>
            <a:extLst>
              <a:ext uri="{FF2B5EF4-FFF2-40B4-BE49-F238E27FC236}">
                <a16:creationId xmlns:a16="http://schemas.microsoft.com/office/drawing/2014/main" id="{7ED9F2B3-D58D-464B-8959-2837171FC4F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39363" y="938177"/>
            <a:ext cx="8873433" cy="499130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19BF6DD-976C-DB48-AEF7-B52EE6FE0B4D}"/>
              </a:ext>
            </a:extLst>
          </p:cNvPr>
          <p:cNvSpPr txBox="1">
            <a:spLocks/>
          </p:cNvSpPr>
          <p:nvPr/>
        </p:nvSpPr>
        <p:spPr>
          <a:xfrm>
            <a:off x="7505970" y="5834529"/>
            <a:ext cx="3026174" cy="625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normAutofit/>
          </a:bodyPr>
          <a:lstStyle>
            <a:lvl1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8585A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Helvetica Neue"/>
              </a:defRPr>
            </a:lvl1pPr>
            <a:lvl2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r"/>
            <a:r>
              <a:rPr lang="en-CA" sz="2000" kern="0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youtu.be</a:t>
            </a:r>
            <a:r>
              <a:rPr lang="en-CA" sz="2000" kern="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/nQ2ziVW6kts</a:t>
            </a:r>
          </a:p>
        </p:txBody>
      </p:sp>
    </p:spTree>
    <p:extLst>
      <p:ext uri="{BB962C8B-B14F-4D97-AF65-F5344CB8AC3E}">
        <p14:creationId xmlns:p14="http://schemas.microsoft.com/office/powerpoint/2010/main" val="2901418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Quadrotor Dynamics and Control I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542925" indent="-542925">
              <a:buFont typeface="+mj-lt"/>
              <a:buAutoNum type="arabicPeriod"/>
            </a:pPr>
            <a:r>
              <a:rPr lang="en-CA" sz="4000" dirty="0">
                <a:solidFill>
                  <a:schemeClr val="accent1">
                    <a:lumMod val="50000"/>
                  </a:schemeClr>
                </a:solidFill>
              </a:rPr>
              <a:t>Motivation</a:t>
            </a: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How does a quadrotor move?</a:t>
            </a:r>
          </a:p>
          <a:p>
            <a:pPr marL="979488" lvl="1" indent="12700">
              <a:buFont typeface="+mj-lt"/>
              <a:buAutoNum type="alphaLcPeriod"/>
            </a:pPr>
            <a:r>
              <a:rPr lang="en-CA" sz="3400" dirty="0">
                <a:solidFill>
                  <a:srgbClr val="0365C0">
                    <a:lumMod val="50000"/>
                  </a:srgbClr>
                </a:solidFill>
              </a:rPr>
              <a:t> Motor force and moment</a:t>
            </a:r>
          </a:p>
          <a:p>
            <a:pPr marL="979488" lvl="1" indent="12700">
              <a:buFont typeface="+mj-lt"/>
              <a:buAutoNum type="alphaLcPeriod"/>
            </a:pPr>
            <a:r>
              <a:rPr lang="en-CA" sz="3400" dirty="0">
                <a:solidFill>
                  <a:srgbClr val="0365C0">
                    <a:lumMod val="50000"/>
                  </a:srgbClr>
                </a:solidFill>
              </a:rPr>
              <a:t> Quadrotor movements</a:t>
            </a:r>
            <a:endParaRPr lang="en-CA" sz="3800" dirty="0">
              <a:solidFill>
                <a:schemeClr val="accent1">
                  <a:lumMod val="50000"/>
                </a:schemeClr>
              </a:solidFill>
            </a:endParaRP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What is the quadrotor control architecture?</a:t>
            </a: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How to control a 1D quadrotor?</a:t>
            </a:r>
          </a:p>
          <a:p>
            <a:pPr marL="742950" indent="-742950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Simulator and initial control exploration</a:t>
            </a:r>
          </a:p>
          <a:p>
            <a:pPr marL="742950" indent="-742950">
              <a:buFont typeface="+mj-lt"/>
              <a:buAutoNum type="arabicPeriod"/>
            </a:pPr>
            <a:endParaRPr lang="en-CA" sz="38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CA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753747" y="6340988"/>
            <a:ext cx="153205" cy="238356"/>
          </a:xfrm>
        </p:spPr>
        <p:txBody>
          <a:bodyPr/>
          <a:lstStyle/>
          <a:p>
            <a:fld id="{8DAF2FF1-0F85-5948-B45D-85D15C7A6F9F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/>
              <a:t>23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38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Basic Mechanics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92833" y="6340988"/>
            <a:ext cx="214119" cy="238356"/>
          </a:xfrm>
        </p:spPr>
        <p:txBody>
          <a:bodyPr/>
          <a:lstStyle/>
          <a:p>
            <a:fld id="{8DAF2FF1-0F85-5948-B45D-85D15C7A6F9F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/>
              <a:t>24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F08476-0B52-4AA7-91B1-9353D97239AA}"/>
              </a:ext>
            </a:extLst>
          </p:cNvPr>
          <p:cNvGrpSpPr/>
          <p:nvPr/>
        </p:nvGrpSpPr>
        <p:grpSpPr>
          <a:xfrm>
            <a:off x="2666398" y="938177"/>
            <a:ext cx="6819361" cy="5079410"/>
            <a:chOff x="2666398" y="938177"/>
            <a:chExt cx="6819361" cy="5079410"/>
          </a:xfrm>
        </p:grpSpPr>
        <p:pic>
          <p:nvPicPr>
            <p:cNvPr id="1843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6398" y="938177"/>
              <a:ext cx="6819361" cy="5079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6A7EC2C-4F11-874A-A46F-26607C20912F}"/>
                    </a:ext>
                  </a:extLst>
                </p:cNvPr>
                <p:cNvSpPr txBox="1"/>
                <p:nvPr/>
              </p:nvSpPr>
              <p:spPr>
                <a:xfrm>
                  <a:off x="6076078" y="5151264"/>
                  <a:ext cx="892873" cy="61555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CA" sz="40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oMath>
                    </m:oMathPara>
                  </a14:m>
                  <a:endParaRPr lang="en-CA" sz="4000" b="1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6A7EC2C-4F11-874A-A46F-26607C2091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6078" y="5151264"/>
                  <a:ext cx="892873" cy="61555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94BBD91-24DE-7B4C-ABF4-C6EE15FB169E}"/>
              </a:ext>
            </a:extLst>
          </p:cNvPr>
          <p:cNvSpPr txBox="1"/>
          <p:nvPr/>
        </p:nvSpPr>
        <p:spPr>
          <a:xfrm>
            <a:off x="3386948" y="6131600"/>
            <a:ext cx="7857995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en-CA" sz="16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Powers C., Mellinger D., Kumar V. (2015) Quadrotor Kinematics and Dynamics. In: </a:t>
            </a:r>
            <a:r>
              <a:rPr lang="en-CA" sz="1600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Valavanis</a:t>
            </a:r>
            <a:r>
              <a:rPr lang="en-CA" sz="16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K., </a:t>
            </a:r>
            <a:r>
              <a:rPr lang="en-CA" sz="1600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Vachtsevanos</a:t>
            </a:r>
            <a:r>
              <a:rPr lang="en-CA" sz="16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G. (eds) Handbook of Unmanned Aerial Vehicles. Springer, Dordrecht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354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Basic Mechanics: Rotor Physics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92833" y="6340988"/>
            <a:ext cx="214119" cy="238356"/>
          </a:xfrm>
        </p:spPr>
        <p:txBody>
          <a:bodyPr/>
          <a:lstStyle/>
          <a:p>
            <a:fld id="{8DAF2FF1-0F85-5948-B45D-85D15C7A6F9F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808A037-B2C8-914D-B297-AC1225A4E57B}"/>
              </a:ext>
            </a:extLst>
          </p:cNvPr>
          <p:cNvGrpSpPr/>
          <p:nvPr/>
        </p:nvGrpSpPr>
        <p:grpSpPr>
          <a:xfrm>
            <a:off x="1927737" y="1391850"/>
            <a:ext cx="7602663" cy="4983132"/>
            <a:chOff x="1895080" y="1154077"/>
            <a:chExt cx="7602663" cy="4983132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4257" y="1154077"/>
              <a:ext cx="6803486" cy="4983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EEE70D0-5E56-434C-8D5B-B314DB1F2032}"/>
                    </a:ext>
                  </a:extLst>
                </p:cNvPr>
                <p:cNvSpPr txBox="1"/>
                <p:nvPr/>
              </p:nvSpPr>
              <p:spPr>
                <a:xfrm>
                  <a:off x="3148941" y="2328281"/>
                  <a:ext cx="315406" cy="43088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CA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EEE70D0-5E56-434C-8D5B-B314DB1F20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8941" y="2328281"/>
                  <a:ext cx="315406" cy="430887"/>
                </a:xfrm>
                <a:prstGeom prst="rect">
                  <a:avLst/>
                </a:prstGeom>
                <a:blipFill>
                  <a:blip r:embed="rId3"/>
                  <a:stretch>
                    <a:fillRect l="-23077" r="-15385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2FEEEE4-0664-554B-91EC-9EB55A7F43DC}"/>
                    </a:ext>
                  </a:extLst>
                </p:cNvPr>
                <p:cNvSpPr txBox="1"/>
                <p:nvPr/>
              </p:nvSpPr>
              <p:spPr>
                <a:xfrm>
                  <a:off x="3935955" y="2328280"/>
                  <a:ext cx="254557" cy="43088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CA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2FEEEE4-0664-554B-91EC-9EB55A7F43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5955" y="2328280"/>
                  <a:ext cx="254557" cy="430887"/>
                </a:xfrm>
                <a:prstGeom prst="rect">
                  <a:avLst/>
                </a:prstGeom>
                <a:blipFill>
                  <a:blip r:embed="rId4"/>
                  <a:stretch>
                    <a:fillRect l="-14286" r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1ECB26B-4CA4-6D4E-9B5B-B31846C91D19}"/>
                    </a:ext>
                  </a:extLst>
                </p:cNvPr>
                <p:cNvSpPr txBox="1"/>
                <p:nvPr/>
              </p:nvSpPr>
              <p:spPr>
                <a:xfrm>
                  <a:off x="1895080" y="4119726"/>
                  <a:ext cx="1678601" cy="80663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CA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CA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𝑚𝑔</m:t>
                        </m:r>
                      </m:oMath>
                    </m:oMathPara>
                  </a14:m>
                  <a:endParaRPr lang="en-CA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1ECB26B-4CA4-6D4E-9B5B-B31846C91D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5080" y="4119726"/>
                  <a:ext cx="1678601" cy="806631"/>
                </a:xfrm>
                <a:prstGeom prst="rect">
                  <a:avLst/>
                </a:prstGeom>
                <a:blipFill>
                  <a:blip r:embed="rId5"/>
                  <a:stretch>
                    <a:fillRect l="-3759" t="-1563" r="-3759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0869417-3568-9A4C-8F51-146A23726EDC}"/>
                    </a:ext>
                  </a:extLst>
                </p:cNvPr>
                <p:cNvSpPr txBox="1"/>
                <p:nvPr/>
              </p:nvSpPr>
              <p:spPr>
                <a:xfrm>
                  <a:off x="5290138" y="5361072"/>
                  <a:ext cx="350929" cy="43088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CA" sz="2800" b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0869417-3568-9A4C-8F51-146A23726E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0138" y="5361072"/>
                  <a:ext cx="350929" cy="430887"/>
                </a:xfrm>
                <a:prstGeom prst="rect">
                  <a:avLst/>
                </a:prstGeom>
                <a:blipFill>
                  <a:blip r:embed="rId6"/>
                  <a:stretch>
                    <a:fillRect l="-10714" r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D8F1EF5-0822-154A-AAB3-40E225902A9D}"/>
                    </a:ext>
                  </a:extLst>
                </p:cNvPr>
                <p:cNvSpPr txBox="1"/>
                <p:nvPr/>
              </p:nvSpPr>
              <p:spPr>
                <a:xfrm>
                  <a:off x="4965891" y="1291681"/>
                  <a:ext cx="1751184" cy="43088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CA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CA" sz="28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sSup>
                          <m:sSupPr>
                            <m:ctrlPr>
                              <a:rPr lang="en-CA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8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CA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CA" sz="28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D8F1EF5-0822-154A-AAB3-40E225902A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5891" y="1291681"/>
                  <a:ext cx="1751184" cy="4308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AA9038A-38D9-364E-A0EB-7C2F821E2761}"/>
                    </a:ext>
                  </a:extLst>
                </p:cNvPr>
                <p:cNvSpPr txBox="1"/>
                <p:nvPr/>
              </p:nvSpPr>
              <p:spPr>
                <a:xfrm>
                  <a:off x="6703908" y="1291681"/>
                  <a:ext cx="1605055" cy="43088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CA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CA" sz="28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  <m:sSup>
                          <m:sSupPr>
                            <m:ctrlPr>
                              <a:rPr lang="en-CA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8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CA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CA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AA9038A-38D9-364E-A0EB-7C2F821E27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3908" y="1291681"/>
                  <a:ext cx="1605055" cy="4308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4F77DD2-582A-7945-952A-D053AAF5944D}"/>
                    </a:ext>
                  </a:extLst>
                </p:cNvPr>
                <p:cNvSpPr txBox="1"/>
                <p:nvPr/>
              </p:nvSpPr>
              <p:spPr>
                <a:xfrm>
                  <a:off x="8727655" y="2408362"/>
                  <a:ext cx="396712" cy="43088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CA" sz="28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4F77DD2-582A-7945-952A-D053AAF594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7655" y="2408362"/>
                  <a:ext cx="396712" cy="430887"/>
                </a:xfrm>
                <a:prstGeom prst="rect">
                  <a:avLst/>
                </a:prstGeom>
                <a:blipFill>
                  <a:blip r:embed="rId9"/>
                  <a:stretch>
                    <a:fillRect l="-18750" r="-18750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feld 18">
            <a:extLst>
              <a:ext uri="{FF2B5EF4-FFF2-40B4-BE49-F238E27FC236}">
                <a16:creationId xmlns:a16="http://schemas.microsoft.com/office/drawing/2014/main" id="{EE13840D-5C54-4164-9E4E-1E4C6C73443D}"/>
              </a:ext>
            </a:extLst>
          </p:cNvPr>
          <p:cNvSpPr txBox="1"/>
          <p:nvPr/>
        </p:nvSpPr>
        <p:spPr>
          <a:xfrm>
            <a:off x="0" y="1075781"/>
            <a:ext cx="6219314" cy="434246"/>
          </a:xfrm>
          <a:prstGeom prst="rect">
            <a:avLst/>
          </a:prstGeom>
          <a:noFill/>
        </p:spPr>
        <p:txBody>
          <a:bodyPr wrap="square" lIns="64285" tIns="32143" rIns="64285" bIns="32143" rtlCol="0">
            <a:spAutoFit/>
          </a:bodyPr>
          <a:lstStyle/>
          <a:p>
            <a:pPr algn="ctr">
              <a:buClr>
                <a:schemeClr val="bg2">
                  <a:lumMod val="50000"/>
                </a:schemeClr>
              </a:buClr>
            </a:pPr>
            <a:r>
              <a:rPr lang="de-DE" sz="24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Rotors produce Force and Moment</a:t>
            </a:r>
          </a:p>
        </p:txBody>
      </p:sp>
    </p:spTree>
    <p:extLst>
      <p:ext uri="{BB962C8B-B14F-4D97-AF65-F5344CB8AC3E}">
        <p14:creationId xmlns:p14="http://schemas.microsoft.com/office/powerpoint/2010/main" val="161002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560" y="1251981"/>
            <a:ext cx="6941372" cy="4761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Basic Mechanics: Hover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92833" y="6340988"/>
            <a:ext cx="214119" cy="238356"/>
          </a:xfrm>
        </p:spPr>
        <p:txBody>
          <a:bodyPr/>
          <a:lstStyle/>
          <a:p>
            <a:fld id="{8DAF2FF1-0F85-5948-B45D-85D15C7A6F9F}" type="slidenum">
              <a:rPr lang="en-US" smtClean="0"/>
              <a:pPr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1A4F10-F48A-AF4B-A9DF-B7304639D34D}"/>
                  </a:ext>
                </a:extLst>
              </p:cNvPr>
              <p:cNvSpPr txBox="1"/>
              <p:nvPr/>
            </p:nvSpPr>
            <p:spPr>
              <a:xfrm>
                <a:off x="6713550" y="5175132"/>
                <a:ext cx="626774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CA" sz="2800" b="1" i="1" smtClean="0">
                          <a:latin typeface="Cambria Math" panose="02040503050406030204" pitchFamily="18" charset="0"/>
                        </a:rPr>
                        <m:t>𝒈</m:t>
                      </m:r>
                    </m:oMath>
                  </m:oMathPara>
                </a14:m>
                <a:endParaRPr lang="en-CA" sz="28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1A4F10-F48A-AF4B-A9DF-B7304639D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550" y="5175132"/>
                <a:ext cx="626774" cy="430887"/>
              </a:xfrm>
              <a:prstGeom prst="rect">
                <a:avLst/>
              </a:prstGeom>
              <a:blipFill>
                <a:blip r:embed="rId5"/>
                <a:stretch>
                  <a:fillRect l="-6000" r="-12000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4AD1BD-1BF0-4B6E-80A9-392FBDD04781}"/>
                  </a:ext>
                </a:extLst>
              </p:cNvPr>
              <p:cNvSpPr txBox="1"/>
              <p:nvPr/>
            </p:nvSpPr>
            <p:spPr>
              <a:xfrm>
                <a:off x="9331202" y="3802885"/>
                <a:ext cx="1568827" cy="3893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sSubSup>
                        <m:sSubSup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4AD1BD-1BF0-4B6E-80A9-392FBDD04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202" y="3802885"/>
                <a:ext cx="1568827" cy="3893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A32ACD86-D8F6-460A-858C-BAFA389ADFB4}"/>
              </a:ext>
            </a:extLst>
          </p:cNvPr>
          <p:cNvSpPr/>
          <p:nvPr/>
        </p:nvSpPr>
        <p:spPr>
          <a:xfrm>
            <a:off x="2752078" y="4341181"/>
            <a:ext cx="2103290" cy="191757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BAEF41-3AF1-AD4E-9085-5C841E2D6E21}"/>
                  </a:ext>
                </a:extLst>
              </p:cNvPr>
              <p:cNvSpPr txBox="1"/>
              <p:nvPr/>
            </p:nvSpPr>
            <p:spPr>
              <a:xfrm>
                <a:off x="914808" y="1641306"/>
                <a:ext cx="2103290" cy="106080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Motor Speeds</a:t>
                </a:r>
                <a:endParaRPr lang="en-CA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sSubSup>
                        <m:sSubSup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BAEF41-3AF1-AD4E-9085-5C841E2D6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808" y="1641306"/>
                <a:ext cx="2103290" cy="1060803"/>
              </a:xfrm>
              <a:prstGeom prst="rect">
                <a:avLst/>
              </a:prstGeom>
              <a:blipFill>
                <a:blip r:embed="rId7"/>
                <a:stretch>
                  <a:fillRect l="-8696" t="-86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5D76C3-D8B3-4E44-BE43-781D68DF24AC}"/>
                  </a:ext>
                </a:extLst>
              </p:cNvPr>
              <p:cNvSpPr txBox="1"/>
              <p:nvPr/>
            </p:nvSpPr>
            <p:spPr>
              <a:xfrm>
                <a:off x="972373" y="3618220"/>
                <a:ext cx="1848904" cy="75866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Motor Torques</a:t>
                </a:r>
                <a:endParaRPr lang="en-CA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sSubSup>
                        <m:sSubSup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5D76C3-D8B3-4E44-BE43-781D68DF2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373" y="3618220"/>
                <a:ext cx="1848904" cy="758669"/>
              </a:xfrm>
              <a:prstGeom prst="rect">
                <a:avLst/>
              </a:prstGeom>
              <a:blipFill>
                <a:blip r:embed="rId8"/>
                <a:stretch>
                  <a:fillRect l="-10231" t="-12903" r="-858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209318FE-BB50-4B9D-8F5D-8B3735A855DF}"/>
              </a:ext>
            </a:extLst>
          </p:cNvPr>
          <p:cNvSpPr/>
          <p:nvPr/>
        </p:nvSpPr>
        <p:spPr>
          <a:xfrm>
            <a:off x="6112246" y="1200870"/>
            <a:ext cx="2428817" cy="62563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8EDBA1-EC1C-9842-8A61-2286FAF1D732}"/>
                  </a:ext>
                </a:extLst>
              </p:cNvPr>
              <p:cNvSpPr txBox="1"/>
              <p:nvPr/>
            </p:nvSpPr>
            <p:spPr>
              <a:xfrm>
                <a:off x="9282151" y="1943905"/>
                <a:ext cx="1666931" cy="4541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sSubSup>
                        <m:sSubSup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CA" sz="28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8EDBA1-EC1C-9842-8A61-2286FAF1D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2151" y="1943905"/>
                <a:ext cx="1666931" cy="4541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1ABEF434-1429-4853-961E-65F8ED3C9934}"/>
              </a:ext>
            </a:extLst>
          </p:cNvPr>
          <p:cNvSpPr/>
          <p:nvPr/>
        </p:nvSpPr>
        <p:spPr>
          <a:xfrm>
            <a:off x="4888535" y="1554768"/>
            <a:ext cx="1108817" cy="4613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1400" b="0" i="0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4A2B2DC-4CE8-4270-A143-00C7BB7C2298}"/>
              </a:ext>
            </a:extLst>
          </p:cNvPr>
          <p:cNvSpPr/>
          <p:nvPr/>
        </p:nvSpPr>
        <p:spPr>
          <a:xfrm>
            <a:off x="7339993" y="3461479"/>
            <a:ext cx="1036792" cy="43088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1400" b="0" i="0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13FBC27-1E60-485B-AB0C-72123CA7DF5B}"/>
              </a:ext>
            </a:extLst>
          </p:cNvPr>
          <p:cNvGrpSpPr/>
          <p:nvPr/>
        </p:nvGrpSpPr>
        <p:grpSpPr>
          <a:xfrm flipH="1">
            <a:off x="7352725" y="3453159"/>
            <a:ext cx="946800" cy="410303"/>
            <a:chOff x="7612459" y="2133077"/>
            <a:chExt cx="944850" cy="410303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8CEE5B7-425F-4C89-A4F2-D85519DA8E36}"/>
                </a:ext>
              </a:extLst>
            </p:cNvPr>
            <p:cNvSpPr/>
            <p:nvPr/>
          </p:nvSpPr>
          <p:spPr>
            <a:xfrm flipH="1">
              <a:off x="7612459" y="2211805"/>
              <a:ext cx="944850" cy="331575"/>
            </a:xfrm>
            <a:prstGeom prst="ellipse">
              <a:avLst/>
            </a:prstGeom>
            <a:noFill/>
            <a:ln w="57150">
              <a:solidFill>
                <a:srgbClr val="007E27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A" sz="1400" b="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9D72DEE-7811-4AA1-A29D-F796F945C080}"/>
                </a:ext>
              </a:extLst>
            </p:cNvPr>
            <p:cNvSpPr/>
            <p:nvPr/>
          </p:nvSpPr>
          <p:spPr>
            <a:xfrm flipH="1">
              <a:off x="7923946" y="2133077"/>
              <a:ext cx="331732" cy="17307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A" sz="1400" b="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E32EF6A-54ED-4E1B-99C6-7A434F72BF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0427" y="2209335"/>
              <a:ext cx="215156" cy="33580"/>
            </a:xfrm>
            <a:prstGeom prst="straightConnector1">
              <a:avLst/>
            </a:prstGeom>
            <a:ln w="34925">
              <a:solidFill>
                <a:srgbClr val="007E27"/>
              </a:solidFill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4AC1429-7D32-4900-AE4B-21289AA3B931}"/>
              </a:ext>
            </a:extLst>
          </p:cNvPr>
          <p:cNvCxnSpPr/>
          <p:nvPr/>
        </p:nvCxnSpPr>
        <p:spPr>
          <a:xfrm>
            <a:off x="7826125" y="2914275"/>
            <a:ext cx="0" cy="129587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9FEE1FC-CD28-4D81-9758-EFC934138D2D}"/>
              </a:ext>
            </a:extLst>
          </p:cNvPr>
          <p:cNvGrpSpPr/>
          <p:nvPr/>
        </p:nvGrpSpPr>
        <p:grpSpPr>
          <a:xfrm flipH="1">
            <a:off x="5004132" y="1594977"/>
            <a:ext cx="946800" cy="410303"/>
            <a:chOff x="7612459" y="2133077"/>
            <a:chExt cx="944850" cy="410303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7D7E074-8489-4A97-80C1-A898E2843C77}"/>
                </a:ext>
              </a:extLst>
            </p:cNvPr>
            <p:cNvSpPr/>
            <p:nvPr/>
          </p:nvSpPr>
          <p:spPr>
            <a:xfrm flipH="1">
              <a:off x="7612459" y="2211805"/>
              <a:ext cx="944850" cy="331575"/>
            </a:xfrm>
            <a:prstGeom prst="ellipse">
              <a:avLst/>
            </a:prstGeom>
            <a:noFill/>
            <a:ln w="57150">
              <a:solidFill>
                <a:srgbClr val="007E27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A" sz="1400" b="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3520DCA-8C45-4711-B616-8091E45CFF68}"/>
                </a:ext>
              </a:extLst>
            </p:cNvPr>
            <p:cNvSpPr/>
            <p:nvPr/>
          </p:nvSpPr>
          <p:spPr>
            <a:xfrm flipH="1">
              <a:off x="7923946" y="2133077"/>
              <a:ext cx="331732" cy="17307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A" sz="1400" b="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383ED0C-4F1F-4E33-B026-595FFF04BA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0427" y="2209335"/>
              <a:ext cx="215156" cy="33580"/>
            </a:xfrm>
            <a:prstGeom prst="straightConnector1">
              <a:avLst/>
            </a:prstGeom>
            <a:ln w="34925">
              <a:solidFill>
                <a:srgbClr val="007E27"/>
              </a:solidFill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B389B93-06FF-41C6-868B-F477992F5868}"/>
              </a:ext>
            </a:extLst>
          </p:cNvPr>
          <p:cNvCxnSpPr/>
          <p:nvPr/>
        </p:nvCxnSpPr>
        <p:spPr>
          <a:xfrm>
            <a:off x="5470416" y="1056093"/>
            <a:ext cx="0" cy="129587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3AA3B9CC-569C-4764-AF6E-6EF643101449}"/>
              </a:ext>
            </a:extLst>
          </p:cNvPr>
          <p:cNvSpPr/>
          <p:nvPr/>
        </p:nvSpPr>
        <p:spPr>
          <a:xfrm>
            <a:off x="4078484" y="2726344"/>
            <a:ext cx="1108815" cy="42128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1400" b="0" i="0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B5F6AFD-EED0-440B-926B-D83828966AEF}"/>
              </a:ext>
            </a:extLst>
          </p:cNvPr>
          <p:cNvGrpSpPr/>
          <p:nvPr/>
        </p:nvGrpSpPr>
        <p:grpSpPr>
          <a:xfrm>
            <a:off x="4172993" y="2749103"/>
            <a:ext cx="944850" cy="410303"/>
            <a:chOff x="7612459" y="2133077"/>
            <a:chExt cx="944850" cy="410303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6EF4AD8-E546-45CF-8937-F2CF8095488F}"/>
                </a:ext>
              </a:extLst>
            </p:cNvPr>
            <p:cNvSpPr/>
            <p:nvPr/>
          </p:nvSpPr>
          <p:spPr>
            <a:xfrm flipH="1">
              <a:off x="7612459" y="2211805"/>
              <a:ext cx="944850" cy="331575"/>
            </a:xfrm>
            <a:prstGeom prst="ellipse">
              <a:avLst/>
            </a:prstGeom>
            <a:noFill/>
            <a:ln w="57150">
              <a:solidFill>
                <a:srgbClr val="007E27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A" sz="1400" b="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469A977-D134-4467-9BB5-A2C92EBA596F}"/>
                </a:ext>
              </a:extLst>
            </p:cNvPr>
            <p:cNvSpPr/>
            <p:nvPr/>
          </p:nvSpPr>
          <p:spPr>
            <a:xfrm flipH="1">
              <a:off x="7923946" y="2133077"/>
              <a:ext cx="331732" cy="17307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A" sz="1400" b="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D218348-FD64-497C-80A2-44BB173FD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0427" y="2209335"/>
              <a:ext cx="215156" cy="33580"/>
            </a:xfrm>
            <a:prstGeom prst="straightConnector1">
              <a:avLst/>
            </a:prstGeom>
            <a:ln w="34925">
              <a:solidFill>
                <a:srgbClr val="007E27"/>
              </a:solidFill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5133C40-04D4-4540-B464-B5F8CEF51ABA}"/>
              </a:ext>
            </a:extLst>
          </p:cNvPr>
          <p:cNvCxnSpPr/>
          <p:nvPr/>
        </p:nvCxnSpPr>
        <p:spPr>
          <a:xfrm>
            <a:off x="4642129" y="2214082"/>
            <a:ext cx="0" cy="129587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1726F848-DAC5-46E4-A499-BD74FA86AEDF}"/>
              </a:ext>
            </a:extLst>
          </p:cNvPr>
          <p:cNvGrpSpPr/>
          <p:nvPr/>
        </p:nvGrpSpPr>
        <p:grpSpPr>
          <a:xfrm>
            <a:off x="7612459" y="2133077"/>
            <a:ext cx="944850" cy="410303"/>
            <a:chOff x="7612459" y="2133077"/>
            <a:chExt cx="944850" cy="41030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01A77BA-9F02-4D0E-9F8F-387CADF021DF}"/>
                </a:ext>
              </a:extLst>
            </p:cNvPr>
            <p:cNvSpPr/>
            <p:nvPr/>
          </p:nvSpPr>
          <p:spPr>
            <a:xfrm flipH="1">
              <a:off x="7612459" y="2211805"/>
              <a:ext cx="944850" cy="331575"/>
            </a:xfrm>
            <a:prstGeom prst="ellipse">
              <a:avLst/>
            </a:prstGeom>
            <a:noFill/>
            <a:ln w="57150">
              <a:solidFill>
                <a:srgbClr val="007E27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A" sz="1400" b="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E90E7D-985B-4491-834F-28288FDC0F42}"/>
                </a:ext>
              </a:extLst>
            </p:cNvPr>
            <p:cNvSpPr/>
            <p:nvPr/>
          </p:nvSpPr>
          <p:spPr>
            <a:xfrm flipH="1">
              <a:off x="7923946" y="2133077"/>
              <a:ext cx="331732" cy="17307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A" sz="1400" b="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4C92B18-2E78-4977-AF67-CC542E026A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0427" y="2209335"/>
              <a:ext cx="215156" cy="33580"/>
            </a:xfrm>
            <a:prstGeom prst="straightConnector1">
              <a:avLst/>
            </a:prstGeom>
            <a:ln w="34925">
              <a:solidFill>
                <a:srgbClr val="007E27"/>
              </a:solidFill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C94B171-20A8-41A3-B6CB-3C412A83E4E0}"/>
                  </a:ext>
                </a:extLst>
              </p:cNvPr>
              <p:cNvSpPr txBox="1"/>
              <p:nvPr/>
            </p:nvSpPr>
            <p:spPr>
              <a:xfrm>
                <a:off x="8168092" y="1148673"/>
                <a:ext cx="446917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b="0" i="1" smtClean="0">
                              <a:solidFill>
                                <a:srgbClr val="0726C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solidFill>
                                <a:srgbClr val="0726C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sz="2800" b="0" i="1" smtClean="0">
                              <a:solidFill>
                                <a:srgbClr val="0726C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800" b="1" dirty="0">
                  <a:solidFill>
                    <a:srgbClr val="0726C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C94B171-20A8-41A3-B6CB-3C412A83E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8092" y="1148673"/>
                <a:ext cx="446917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ABAD62B-B60D-4C2E-8D8B-5DFAC78B2CD7}"/>
                  </a:ext>
                </a:extLst>
              </p:cNvPr>
              <p:cNvSpPr txBox="1"/>
              <p:nvPr/>
            </p:nvSpPr>
            <p:spPr>
              <a:xfrm>
                <a:off x="5539117" y="643411"/>
                <a:ext cx="446917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b="0" i="1" smtClean="0">
                              <a:solidFill>
                                <a:srgbClr val="0726C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solidFill>
                                <a:srgbClr val="0726C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sz="2800" b="0" i="1" smtClean="0">
                              <a:solidFill>
                                <a:srgbClr val="0726C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sz="2800" b="1" dirty="0">
                  <a:solidFill>
                    <a:srgbClr val="0726C1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ABAD62B-B60D-4C2E-8D8B-5DFAC78B2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117" y="643411"/>
                <a:ext cx="446917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9C0317F-6625-4DDF-9FA0-CA75928E6C8D}"/>
                  </a:ext>
                </a:extLst>
              </p:cNvPr>
              <p:cNvSpPr txBox="1"/>
              <p:nvPr/>
            </p:nvSpPr>
            <p:spPr>
              <a:xfrm>
                <a:off x="4040368" y="1759843"/>
                <a:ext cx="431593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b="0" i="1" smtClean="0">
                              <a:solidFill>
                                <a:srgbClr val="0726C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solidFill>
                                <a:srgbClr val="0726C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sz="2800" b="0" i="1" smtClean="0">
                              <a:solidFill>
                                <a:srgbClr val="0726C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A" sz="2800" b="1" dirty="0">
                  <a:solidFill>
                    <a:srgbClr val="0726C1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9C0317F-6625-4DDF-9FA0-CA75928E6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0368" y="1759843"/>
                <a:ext cx="431593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A0FE03B-5E88-4613-85F2-DD14CB504AF7}"/>
                  </a:ext>
                </a:extLst>
              </p:cNvPr>
              <p:cNvSpPr txBox="1"/>
              <p:nvPr/>
            </p:nvSpPr>
            <p:spPr>
              <a:xfrm>
                <a:off x="7278896" y="2449805"/>
                <a:ext cx="4386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b="0" i="1" smtClean="0">
                              <a:solidFill>
                                <a:srgbClr val="0726C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solidFill>
                                <a:srgbClr val="0726C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sz="2800" b="0" i="1" smtClean="0">
                              <a:solidFill>
                                <a:srgbClr val="0726C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800" b="1" dirty="0">
                  <a:solidFill>
                    <a:srgbClr val="0726C1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A0FE03B-5E88-4613-85F2-DD14CB504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896" y="2449805"/>
                <a:ext cx="438645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007E8DBA-81A9-4AFD-8760-C7E365FB1C7B}"/>
              </a:ext>
            </a:extLst>
          </p:cNvPr>
          <p:cNvGrpSpPr/>
          <p:nvPr/>
        </p:nvGrpSpPr>
        <p:grpSpPr>
          <a:xfrm>
            <a:off x="7354675" y="3348613"/>
            <a:ext cx="944850" cy="357358"/>
            <a:chOff x="7354675" y="3348613"/>
            <a:chExt cx="944850" cy="357358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D948BBE-ABB0-4481-81BB-6CEF9E4D646F}"/>
                </a:ext>
              </a:extLst>
            </p:cNvPr>
            <p:cNvSpPr/>
            <p:nvPr/>
          </p:nvSpPr>
          <p:spPr>
            <a:xfrm flipH="1">
              <a:off x="7354675" y="3374396"/>
              <a:ext cx="944850" cy="331575"/>
            </a:xfrm>
            <a:prstGeom prst="ellipse">
              <a:avLst/>
            </a:prstGeom>
            <a:noFill/>
            <a:ln w="57150">
              <a:solidFill>
                <a:srgbClr val="3C069E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A" sz="1400" b="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FC6A2D6-EA98-46B0-9AF9-20FD6B2D3E5D}"/>
                </a:ext>
              </a:extLst>
            </p:cNvPr>
            <p:cNvSpPr/>
            <p:nvPr/>
          </p:nvSpPr>
          <p:spPr>
            <a:xfrm flipH="1">
              <a:off x="7656904" y="3348613"/>
              <a:ext cx="331732" cy="1080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A" sz="1400" b="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F073A3EE-A91D-413C-BA57-0BF76B1528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2643" y="3371926"/>
              <a:ext cx="215156" cy="33580"/>
            </a:xfrm>
            <a:prstGeom prst="straightConnector1">
              <a:avLst/>
            </a:prstGeom>
            <a:ln w="34925">
              <a:solidFill>
                <a:srgbClr val="3C069E"/>
              </a:solidFill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C037EE3-9384-4F99-97B1-B005562059C8}"/>
              </a:ext>
            </a:extLst>
          </p:cNvPr>
          <p:cNvCxnSpPr>
            <a:cxnSpLocks/>
          </p:cNvCxnSpPr>
          <p:nvPr/>
        </p:nvCxnSpPr>
        <p:spPr>
          <a:xfrm flipV="1">
            <a:off x="7826125" y="2553113"/>
            <a:ext cx="0" cy="1004809"/>
          </a:xfrm>
          <a:prstGeom prst="straightConnector1">
            <a:avLst/>
          </a:prstGeom>
          <a:ln w="38100">
            <a:solidFill>
              <a:srgbClr val="0726C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75E0B69-3BA0-4C97-A649-F31AD1347A79}"/>
                  </a:ext>
                </a:extLst>
              </p:cNvPr>
              <p:cNvSpPr txBox="1"/>
              <p:nvPr/>
            </p:nvSpPr>
            <p:spPr>
              <a:xfrm>
                <a:off x="6090690" y="1364116"/>
                <a:ext cx="55168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b="0" i="1" smtClean="0">
                              <a:solidFill>
                                <a:srgbClr val="3C069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solidFill>
                                <a:srgbClr val="3C069E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sz="2800" b="0" i="1" smtClean="0">
                              <a:solidFill>
                                <a:srgbClr val="3C069E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sz="2800" b="1" dirty="0">
                  <a:solidFill>
                    <a:srgbClr val="0726C1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75E0B69-3BA0-4C97-A649-F31AD1347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690" y="1364116"/>
                <a:ext cx="551689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7CC75D35-050A-48FB-AC6E-BE75F3CCACDF}"/>
              </a:ext>
            </a:extLst>
          </p:cNvPr>
          <p:cNvGrpSpPr/>
          <p:nvPr/>
        </p:nvGrpSpPr>
        <p:grpSpPr>
          <a:xfrm>
            <a:off x="5017951" y="1493201"/>
            <a:ext cx="944850" cy="357358"/>
            <a:chOff x="7354675" y="3348613"/>
            <a:chExt cx="944850" cy="357358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BC63480-D1BC-4735-BB12-80056FB8349E}"/>
                </a:ext>
              </a:extLst>
            </p:cNvPr>
            <p:cNvSpPr/>
            <p:nvPr/>
          </p:nvSpPr>
          <p:spPr>
            <a:xfrm flipH="1">
              <a:off x="7354675" y="3374396"/>
              <a:ext cx="944850" cy="331575"/>
            </a:xfrm>
            <a:prstGeom prst="ellipse">
              <a:avLst/>
            </a:prstGeom>
            <a:noFill/>
            <a:ln w="57150">
              <a:solidFill>
                <a:srgbClr val="3C069E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A" sz="1400" b="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33C8A36-DBA4-44D2-A8B8-8D6E91CB2112}"/>
                </a:ext>
              </a:extLst>
            </p:cNvPr>
            <p:cNvSpPr/>
            <p:nvPr/>
          </p:nvSpPr>
          <p:spPr>
            <a:xfrm flipH="1">
              <a:off x="7656904" y="3348613"/>
              <a:ext cx="331732" cy="1080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A" sz="1400" b="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C64E501-1719-46A2-B64A-4C4AEF40CC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2643" y="3371926"/>
              <a:ext cx="215156" cy="33580"/>
            </a:xfrm>
            <a:prstGeom prst="straightConnector1">
              <a:avLst/>
            </a:prstGeom>
            <a:ln w="34925">
              <a:solidFill>
                <a:srgbClr val="3C069E"/>
              </a:solidFill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15FBD2F-CE85-4550-816C-450CB0019DF9}"/>
                  </a:ext>
                </a:extLst>
              </p:cNvPr>
              <p:cNvSpPr txBox="1"/>
              <p:nvPr/>
            </p:nvSpPr>
            <p:spPr>
              <a:xfrm>
                <a:off x="8463069" y="3297117"/>
                <a:ext cx="54341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b="0" i="1" smtClean="0">
                              <a:solidFill>
                                <a:srgbClr val="3C069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solidFill>
                                <a:srgbClr val="3C069E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sz="2800" b="0" i="1" smtClean="0">
                              <a:solidFill>
                                <a:srgbClr val="3C069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800" b="1" dirty="0">
                  <a:solidFill>
                    <a:srgbClr val="0726C1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15FBD2F-CE85-4550-816C-450CB0019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069" y="3297117"/>
                <a:ext cx="543418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86E121A-E7A9-4E20-9AFA-57F6AC53B7F7}"/>
              </a:ext>
            </a:extLst>
          </p:cNvPr>
          <p:cNvCxnSpPr>
            <a:cxnSpLocks/>
          </p:cNvCxnSpPr>
          <p:nvPr/>
        </p:nvCxnSpPr>
        <p:spPr>
          <a:xfrm flipV="1">
            <a:off x="5465027" y="746719"/>
            <a:ext cx="0" cy="1004809"/>
          </a:xfrm>
          <a:prstGeom prst="straightConnector1">
            <a:avLst/>
          </a:prstGeom>
          <a:ln w="38100">
            <a:solidFill>
              <a:srgbClr val="0726C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3E44AD9-3EE8-4EE8-9977-56DEE13EB6CF}"/>
              </a:ext>
            </a:extLst>
          </p:cNvPr>
          <p:cNvGrpSpPr/>
          <p:nvPr/>
        </p:nvGrpSpPr>
        <p:grpSpPr>
          <a:xfrm flipH="1">
            <a:off x="7620602" y="1959000"/>
            <a:ext cx="946800" cy="410303"/>
            <a:chOff x="7612459" y="2133077"/>
            <a:chExt cx="944850" cy="410303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3095AAD0-F7AA-46AF-B335-5837A435EA34}"/>
                </a:ext>
              </a:extLst>
            </p:cNvPr>
            <p:cNvSpPr/>
            <p:nvPr/>
          </p:nvSpPr>
          <p:spPr>
            <a:xfrm flipH="1">
              <a:off x="7612459" y="2211805"/>
              <a:ext cx="944850" cy="331575"/>
            </a:xfrm>
            <a:prstGeom prst="ellipse">
              <a:avLst/>
            </a:prstGeom>
            <a:noFill/>
            <a:ln w="57150">
              <a:solidFill>
                <a:srgbClr val="3C069E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A" sz="1400" b="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88B5967-7AC0-4206-B34D-22F7A2BFC5B1}"/>
                </a:ext>
              </a:extLst>
            </p:cNvPr>
            <p:cNvSpPr/>
            <p:nvPr/>
          </p:nvSpPr>
          <p:spPr>
            <a:xfrm flipH="1">
              <a:off x="7923946" y="2133077"/>
              <a:ext cx="331732" cy="17307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A" sz="1400" b="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CCEDFF00-7587-4E62-B0C1-D9D66AFE01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0427" y="2209335"/>
              <a:ext cx="215156" cy="33580"/>
            </a:xfrm>
            <a:prstGeom prst="straightConnector1">
              <a:avLst/>
            </a:prstGeom>
            <a:ln w="34925">
              <a:solidFill>
                <a:srgbClr val="3C069E"/>
              </a:solidFill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417568-C37F-4C25-8016-4BD0FA50B301}"/>
              </a:ext>
            </a:extLst>
          </p:cNvPr>
          <p:cNvCxnSpPr/>
          <p:nvPr/>
        </p:nvCxnSpPr>
        <p:spPr>
          <a:xfrm>
            <a:off x="8084884" y="1594977"/>
            <a:ext cx="0" cy="129587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21FCDD4-E73D-42CF-AA9C-4A399CFBC183}"/>
              </a:ext>
            </a:extLst>
          </p:cNvPr>
          <p:cNvCxnSpPr>
            <a:cxnSpLocks/>
          </p:cNvCxnSpPr>
          <p:nvPr/>
        </p:nvCxnSpPr>
        <p:spPr>
          <a:xfrm flipV="1">
            <a:off x="8082851" y="1251981"/>
            <a:ext cx="0" cy="1004809"/>
          </a:xfrm>
          <a:prstGeom prst="straightConnector1">
            <a:avLst/>
          </a:prstGeom>
          <a:ln w="38100">
            <a:solidFill>
              <a:srgbClr val="0726C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742CC2E-64BD-4CFA-AD25-4A453111833A}"/>
                  </a:ext>
                </a:extLst>
              </p:cNvPr>
              <p:cNvSpPr txBox="1"/>
              <p:nvPr/>
            </p:nvSpPr>
            <p:spPr>
              <a:xfrm>
                <a:off x="8658900" y="1873596"/>
                <a:ext cx="55168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b="0" i="1" smtClean="0">
                              <a:solidFill>
                                <a:srgbClr val="3C069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solidFill>
                                <a:srgbClr val="3C069E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sz="2800" b="0" i="1" smtClean="0">
                              <a:solidFill>
                                <a:srgbClr val="3C069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800" b="1" dirty="0">
                  <a:solidFill>
                    <a:srgbClr val="0726C1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742CC2E-64BD-4CFA-AD25-4A4531118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8900" y="1873596"/>
                <a:ext cx="551689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428EF0EB-901A-4FC3-AB5F-FC312C6FADF8}"/>
              </a:ext>
            </a:extLst>
          </p:cNvPr>
          <p:cNvGrpSpPr/>
          <p:nvPr/>
        </p:nvGrpSpPr>
        <p:grpSpPr>
          <a:xfrm flipH="1">
            <a:off x="4161661" y="2589817"/>
            <a:ext cx="946800" cy="410303"/>
            <a:chOff x="7612459" y="2133077"/>
            <a:chExt cx="944850" cy="410303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995261DA-C6DC-4C8A-ACFF-4DF2C4D3963E}"/>
                </a:ext>
              </a:extLst>
            </p:cNvPr>
            <p:cNvSpPr/>
            <p:nvPr/>
          </p:nvSpPr>
          <p:spPr>
            <a:xfrm flipH="1">
              <a:off x="7612459" y="2211805"/>
              <a:ext cx="944850" cy="331575"/>
            </a:xfrm>
            <a:prstGeom prst="ellipse">
              <a:avLst/>
            </a:prstGeom>
            <a:noFill/>
            <a:ln w="57150">
              <a:solidFill>
                <a:srgbClr val="3C069E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A" sz="1400" b="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7F4636F8-F5B5-4A5D-9B54-6205337D3D26}"/>
                </a:ext>
              </a:extLst>
            </p:cNvPr>
            <p:cNvSpPr/>
            <p:nvPr/>
          </p:nvSpPr>
          <p:spPr>
            <a:xfrm flipH="1">
              <a:off x="7923946" y="2133077"/>
              <a:ext cx="331732" cy="17307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A" sz="1400" b="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497549D-EDCD-4925-9143-A6AF231CB2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0427" y="2209335"/>
              <a:ext cx="215156" cy="33580"/>
            </a:xfrm>
            <a:prstGeom prst="straightConnector1">
              <a:avLst/>
            </a:prstGeom>
            <a:ln w="34925">
              <a:solidFill>
                <a:srgbClr val="3C069E"/>
              </a:solidFill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6BD0660-99D6-499F-A9FB-533A79F0623E}"/>
                  </a:ext>
                </a:extLst>
              </p:cNvPr>
              <p:cNvSpPr txBox="1"/>
              <p:nvPr/>
            </p:nvSpPr>
            <p:spPr>
              <a:xfrm>
                <a:off x="3560726" y="2504413"/>
                <a:ext cx="55168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b="0" i="1" smtClean="0">
                              <a:solidFill>
                                <a:srgbClr val="3C069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solidFill>
                                <a:srgbClr val="3C069E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sz="2800" b="0" i="1" smtClean="0">
                              <a:solidFill>
                                <a:srgbClr val="3C069E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A" sz="2800" b="1" dirty="0">
                  <a:solidFill>
                    <a:srgbClr val="0726C1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6BD0660-99D6-499F-A9FB-533A79F06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726" y="2504413"/>
                <a:ext cx="551689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6A431E0-7A3E-4058-AAC8-0886C5B5A8F0}"/>
              </a:ext>
            </a:extLst>
          </p:cNvPr>
          <p:cNvCxnSpPr>
            <a:cxnSpLocks/>
          </p:cNvCxnSpPr>
          <p:nvPr/>
        </p:nvCxnSpPr>
        <p:spPr>
          <a:xfrm flipV="1">
            <a:off x="4635061" y="1863151"/>
            <a:ext cx="0" cy="1004809"/>
          </a:xfrm>
          <a:prstGeom prst="straightConnector1">
            <a:avLst/>
          </a:prstGeom>
          <a:ln w="38100">
            <a:solidFill>
              <a:srgbClr val="0726C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64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14" grpId="0" animBg="1"/>
      <p:bldP spid="12" grpId="0" animBg="1"/>
      <p:bldP spid="59" grpId="0" animBg="1"/>
      <p:bldP spid="61" grpId="0" animBg="1"/>
      <p:bldP spid="63" grpId="0" animBg="1"/>
      <p:bldP spid="65" grpId="0"/>
      <p:bldP spid="73" grpId="0"/>
      <p:bldP spid="78" grpId="0"/>
      <p:bldP spid="83" grpId="0"/>
      <p:bldP spid="8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560" y="1251981"/>
            <a:ext cx="6941372" cy="4761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Basic Mechanics: Hover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92833" y="6340988"/>
            <a:ext cx="214119" cy="238356"/>
          </a:xfrm>
        </p:spPr>
        <p:txBody>
          <a:bodyPr/>
          <a:lstStyle/>
          <a:p>
            <a:fld id="{8DAF2FF1-0F85-5948-B45D-85D15C7A6F9F}" type="slidenum">
              <a:rPr lang="en-US" smtClean="0"/>
              <a:pPr/>
              <a:t>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1A4F10-F48A-AF4B-A9DF-B7304639D34D}"/>
                  </a:ext>
                </a:extLst>
              </p:cNvPr>
              <p:cNvSpPr txBox="1"/>
              <p:nvPr/>
            </p:nvSpPr>
            <p:spPr>
              <a:xfrm>
                <a:off x="6713550" y="5175132"/>
                <a:ext cx="626774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CA" sz="2800" b="1" i="1" smtClean="0">
                          <a:latin typeface="Cambria Math" panose="02040503050406030204" pitchFamily="18" charset="0"/>
                        </a:rPr>
                        <m:t>𝒈</m:t>
                      </m:r>
                    </m:oMath>
                  </m:oMathPara>
                </a14:m>
                <a:endParaRPr lang="en-CA" sz="28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1A4F10-F48A-AF4B-A9DF-B7304639D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550" y="5175132"/>
                <a:ext cx="626774" cy="430887"/>
              </a:xfrm>
              <a:prstGeom prst="rect">
                <a:avLst/>
              </a:prstGeom>
              <a:blipFill>
                <a:blip r:embed="rId5"/>
                <a:stretch>
                  <a:fillRect l="-6000" r="-12000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4AD1BD-1BF0-4B6E-80A9-392FBDD04781}"/>
                  </a:ext>
                </a:extLst>
              </p:cNvPr>
              <p:cNvSpPr txBox="1"/>
              <p:nvPr/>
            </p:nvSpPr>
            <p:spPr>
              <a:xfrm>
                <a:off x="1177666" y="1639828"/>
                <a:ext cx="1568827" cy="3893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sSubSup>
                        <m:sSubSup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4AD1BD-1BF0-4B6E-80A9-392FBDD04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666" y="1639828"/>
                <a:ext cx="1568827" cy="3893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A32ACD86-D8F6-460A-858C-BAFA389ADFB4}"/>
              </a:ext>
            </a:extLst>
          </p:cNvPr>
          <p:cNvSpPr/>
          <p:nvPr/>
        </p:nvSpPr>
        <p:spPr>
          <a:xfrm>
            <a:off x="2730451" y="4250855"/>
            <a:ext cx="2103290" cy="191757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8EDBA1-EC1C-9842-8A61-2286FAF1D732}"/>
                  </a:ext>
                </a:extLst>
              </p:cNvPr>
              <p:cNvSpPr txBox="1"/>
              <p:nvPr/>
            </p:nvSpPr>
            <p:spPr>
              <a:xfrm>
                <a:off x="1136105" y="1082475"/>
                <a:ext cx="1666931" cy="4541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sSubSup>
                        <m:sSubSup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CA" sz="28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8EDBA1-EC1C-9842-8A61-2286FAF1D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105" y="1082475"/>
                <a:ext cx="1666931" cy="4541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Rectangle 65">
            <a:extLst>
              <a:ext uri="{FF2B5EF4-FFF2-40B4-BE49-F238E27FC236}">
                <a16:creationId xmlns:a16="http://schemas.microsoft.com/office/drawing/2014/main" id="{6CD492B5-295B-450B-B6CA-A3B5C2372B4B}"/>
              </a:ext>
            </a:extLst>
          </p:cNvPr>
          <p:cNvSpPr/>
          <p:nvPr/>
        </p:nvSpPr>
        <p:spPr>
          <a:xfrm>
            <a:off x="5638803" y="4536987"/>
            <a:ext cx="1821362" cy="1476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1743FB9-9631-4E6B-AC4B-02550C146DB5}"/>
              </a:ext>
            </a:extLst>
          </p:cNvPr>
          <p:cNvSpPr/>
          <p:nvPr/>
        </p:nvSpPr>
        <p:spPr>
          <a:xfrm>
            <a:off x="6209550" y="4177744"/>
            <a:ext cx="504000" cy="432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0F3FC7C-9B52-4AEF-BAED-CDD4A676A336}"/>
              </a:ext>
            </a:extLst>
          </p:cNvPr>
          <p:cNvSpPr/>
          <p:nvPr/>
        </p:nvSpPr>
        <p:spPr>
          <a:xfrm>
            <a:off x="6112246" y="1200870"/>
            <a:ext cx="2428817" cy="62563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E3FDFCC-27DC-418D-88DC-C4C8356FEB43}"/>
              </a:ext>
            </a:extLst>
          </p:cNvPr>
          <p:cNvSpPr/>
          <p:nvPr/>
        </p:nvSpPr>
        <p:spPr>
          <a:xfrm>
            <a:off x="4888535" y="1554768"/>
            <a:ext cx="1108817" cy="4613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1400" b="0" i="0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89D4FD2-DE8A-4955-9DC1-C6C65E74387A}"/>
              </a:ext>
            </a:extLst>
          </p:cNvPr>
          <p:cNvSpPr/>
          <p:nvPr/>
        </p:nvSpPr>
        <p:spPr>
          <a:xfrm>
            <a:off x="7339993" y="3461479"/>
            <a:ext cx="1036792" cy="43088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1400" b="0" i="0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E9C6F38-EE74-4129-82F2-08099AB02FB0}"/>
              </a:ext>
            </a:extLst>
          </p:cNvPr>
          <p:cNvGrpSpPr/>
          <p:nvPr/>
        </p:nvGrpSpPr>
        <p:grpSpPr>
          <a:xfrm flipH="1">
            <a:off x="7352725" y="3453159"/>
            <a:ext cx="946800" cy="410303"/>
            <a:chOff x="7612459" y="2133077"/>
            <a:chExt cx="944850" cy="410303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B9DB62A5-E432-4F88-83F6-CDB616621A7F}"/>
                </a:ext>
              </a:extLst>
            </p:cNvPr>
            <p:cNvSpPr/>
            <p:nvPr/>
          </p:nvSpPr>
          <p:spPr>
            <a:xfrm flipH="1">
              <a:off x="7612459" y="2211805"/>
              <a:ext cx="944850" cy="331575"/>
            </a:xfrm>
            <a:prstGeom prst="ellipse">
              <a:avLst/>
            </a:prstGeom>
            <a:noFill/>
            <a:ln w="57150">
              <a:solidFill>
                <a:srgbClr val="007E27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A" sz="1400" b="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A7DEF07-F216-4BA8-8B89-7356D84A8CF5}"/>
                </a:ext>
              </a:extLst>
            </p:cNvPr>
            <p:cNvSpPr/>
            <p:nvPr/>
          </p:nvSpPr>
          <p:spPr>
            <a:xfrm flipH="1">
              <a:off x="7923945" y="2133077"/>
              <a:ext cx="331732" cy="17307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A" sz="1400" b="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E180CB9F-E1C5-4EDB-8ADD-709A7B6640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0427" y="2209335"/>
              <a:ext cx="215156" cy="33580"/>
            </a:xfrm>
            <a:prstGeom prst="straightConnector1">
              <a:avLst/>
            </a:prstGeom>
            <a:ln w="34925">
              <a:solidFill>
                <a:srgbClr val="007E27"/>
              </a:solidFill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7202904-9928-4B22-B382-65459555C67C}"/>
              </a:ext>
            </a:extLst>
          </p:cNvPr>
          <p:cNvCxnSpPr/>
          <p:nvPr/>
        </p:nvCxnSpPr>
        <p:spPr>
          <a:xfrm>
            <a:off x="7826125" y="2914275"/>
            <a:ext cx="0" cy="129587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8F84585-0F35-44C6-B354-C06E1BF28792}"/>
              </a:ext>
            </a:extLst>
          </p:cNvPr>
          <p:cNvGrpSpPr/>
          <p:nvPr/>
        </p:nvGrpSpPr>
        <p:grpSpPr>
          <a:xfrm flipH="1">
            <a:off x="5004132" y="1594977"/>
            <a:ext cx="946800" cy="410303"/>
            <a:chOff x="7612459" y="2133077"/>
            <a:chExt cx="944850" cy="410303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B8742476-03C7-4B22-A990-63B7B6C739A8}"/>
                </a:ext>
              </a:extLst>
            </p:cNvPr>
            <p:cNvSpPr/>
            <p:nvPr/>
          </p:nvSpPr>
          <p:spPr>
            <a:xfrm flipH="1">
              <a:off x="7612459" y="2211805"/>
              <a:ext cx="944850" cy="331575"/>
            </a:xfrm>
            <a:prstGeom prst="ellipse">
              <a:avLst/>
            </a:prstGeom>
            <a:noFill/>
            <a:ln w="57150">
              <a:solidFill>
                <a:srgbClr val="007E27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A" sz="1400" b="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BA4EA4C-B5AE-4EEB-AE46-C0571A790340}"/>
                </a:ext>
              </a:extLst>
            </p:cNvPr>
            <p:cNvSpPr/>
            <p:nvPr/>
          </p:nvSpPr>
          <p:spPr>
            <a:xfrm flipH="1">
              <a:off x="7923945" y="2133077"/>
              <a:ext cx="331732" cy="17307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A" sz="1400" b="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06F3141A-9BFB-46AD-8D1D-A2F510B2B9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0427" y="2209335"/>
              <a:ext cx="215156" cy="33580"/>
            </a:xfrm>
            <a:prstGeom prst="straightConnector1">
              <a:avLst/>
            </a:prstGeom>
            <a:ln w="34925">
              <a:solidFill>
                <a:srgbClr val="007E27"/>
              </a:solidFill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6C8FF093-BBD8-4C2A-A714-7EB1E6C7E48D}"/>
              </a:ext>
            </a:extLst>
          </p:cNvPr>
          <p:cNvCxnSpPr/>
          <p:nvPr/>
        </p:nvCxnSpPr>
        <p:spPr>
          <a:xfrm>
            <a:off x="5470416" y="1056093"/>
            <a:ext cx="0" cy="129587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15B23A9-DAF4-4277-A07D-64BEF470EB9A}"/>
              </a:ext>
            </a:extLst>
          </p:cNvPr>
          <p:cNvSpPr/>
          <p:nvPr/>
        </p:nvSpPr>
        <p:spPr>
          <a:xfrm>
            <a:off x="4078484" y="2726344"/>
            <a:ext cx="1108815" cy="42128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1400" b="0" i="0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ABE119A-46B5-40F2-AC59-72861B5D505C}"/>
              </a:ext>
            </a:extLst>
          </p:cNvPr>
          <p:cNvGrpSpPr/>
          <p:nvPr/>
        </p:nvGrpSpPr>
        <p:grpSpPr>
          <a:xfrm>
            <a:off x="4172993" y="2749103"/>
            <a:ext cx="944850" cy="410303"/>
            <a:chOff x="7612459" y="2133077"/>
            <a:chExt cx="944850" cy="410303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4AAD730-272B-48B5-8902-371291B21F31}"/>
                </a:ext>
              </a:extLst>
            </p:cNvPr>
            <p:cNvSpPr/>
            <p:nvPr/>
          </p:nvSpPr>
          <p:spPr>
            <a:xfrm flipH="1">
              <a:off x="7612459" y="2211805"/>
              <a:ext cx="944850" cy="331575"/>
            </a:xfrm>
            <a:prstGeom prst="ellipse">
              <a:avLst/>
            </a:prstGeom>
            <a:noFill/>
            <a:ln w="57150">
              <a:solidFill>
                <a:srgbClr val="007E27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A" sz="1400" b="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A6A7BFA9-7528-4331-9676-8F160CE6FFE7}"/>
                </a:ext>
              </a:extLst>
            </p:cNvPr>
            <p:cNvSpPr/>
            <p:nvPr/>
          </p:nvSpPr>
          <p:spPr>
            <a:xfrm flipH="1">
              <a:off x="7923946" y="2133077"/>
              <a:ext cx="331732" cy="17307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A" sz="1400" b="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DE37F1F8-0457-4A6D-AA9B-64F8220062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0427" y="2209335"/>
              <a:ext cx="215156" cy="33580"/>
            </a:xfrm>
            <a:prstGeom prst="straightConnector1">
              <a:avLst/>
            </a:prstGeom>
            <a:ln w="34925">
              <a:solidFill>
                <a:srgbClr val="007E27"/>
              </a:solidFill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C8C609B-9D08-42F9-8094-4A4D435D6830}"/>
              </a:ext>
            </a:extLst>
          </p:cNvPr>
          <p:cNvCxnSpPr/>
          <p:nvPr/>
        </p:nvCxnSpPr>
        <p:spPr>
          <a:xfrm>
            <a:off x="4642129" y="2214082"/>
            <a:ext cx="0" cy="129587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E26438B6-033B-4976-9FCC-CE3D1D088928}"/>
              </a:ext>
            </a:extLst>
          </p:cNvPr>
          <p:cNvGrpSpPr/>
          <p:nvPr/>
        </p:nvGrpSpPr>
        <p:grpSpPr>
          <a:xfrm>
            <a:off x="7612459" y="2133077"/>
            <a:ext cx="944850" cy="410303"/>
            <a:chOff x="7612459" y="2133077"/>
            <a:chExt cx="944850" cy="410303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8E8D69CE-021E-42A8-8AAB-D6387180BFC4}"/>
                </a:ext>
              </a:extLst>
            </p:cNvPr>
            <p:cNvSpPr/>
            <p:nvPr/>
          </p:nvSpPr>
          <p:spPr>
            <a:xfrm flipH="1">
              <a:off x="7612459" y="2211805"/>
              <a:ext cx="944850" cy="331575"/>
            </a:xfrm>
            <a:prstGeom prst="ellipse">
              <a:avLst/>
            </a:prstGeom>
            <a:noFill/>
            <a:ln w="57150">
              <a:solidFill>
                <a:srgbClr val="007E27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A" sz="1400" b="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3ED3B8DA-DBC4-408B-B575-0269B50914AF}"/>
                </a:ext>
              </a:extLst>
            </p:cNvPr>
            <p:cNvSpPr/>
            <p:nvPr/>
          </p:nvSpPr>
          <p:spPr>
            <a:xfrm flipH="1">
              <a:off x="7923946" y="2133077"/>
              <a:ext cx="331732" cy="17307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A" sz="1400" b="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904D44FA-D5B6-46DA-AC60-A52D100999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0427" y="2209335"/>
              <a:ext cx="215156" cy="33580"/>
            </a:xfrm>
            <a:prstGeom prst="straightConnector1">
              <a:avLst/>
            </a:prstGeom>
            <a:ln w="34925">
              <a:solidFill>
                <a:srgbClr val="007E27"/>
              </a:solidFill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93F56C0-0B68-4754-8CBB-A5BA68B93000}"/>
                  </a:ext>
                </a:extLst>
              </p:cNvPr>
              <p:cNvSpPr txBox="1"/>
              <p:nvPr/>
            </p:nvSpPr>
            <p:spPr>
              <a:xfrm>
                <a:off x="8168092" y="1148673"/>
                <a:ext cx="446917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b="0" i="1" smtClean="0">
                              <a:solidFill>
                                <a:srgbClr val="0726C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solidFill>
                                <a:srgbClr val="0726C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sz="2800" b="0" i="1" smtClean="0">
                              <a:solidFill>
                                <a:srgbClr val="0726C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800" b="1" dirty="0">
                  <a:solidFill>
                    <a:srgbClr val="0726C1"/>
                  </a:solidFill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93F56C0-0B68-4754-8CBB-A5BA68B93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8092" y="1148673"/>
                <a:ext cx="446917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6F9BAD0-0F76-46FC-BC59-4043E51635DE}"/>
                  </a:ext>
                </a:extLst>
              </p:cNvPr>
              <p:cNvSpPr txBox="1"/>
              <p:nvPr/>
            </p:nvSpPr>
            <p:spPr>
              <a:xfrm>
                <a:off x="5539117" y="643411"/>
                <a:ext cx="446917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b="0" i="1" smtClean="0">
                              <a:solidFill>
                                <a:srgbClr val="0726C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solidFill>
                                <a:srgbClr val="0726C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sz="2800" b="0" i="1" smtClean="0">
                              <a:solidFill>
                                <a:srgbClr val="0726C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sz="2800" b="1" dirty="0">
                  <a:solidFill>
                    <a:srgbClr val="0726C1"/>
                  </a:solidFill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6F9BAD0-0F76-46FC-BC59-4043E5163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117" y="643411"/>
                <a:ext cx="446917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92AA96E1-1434-4904-93CA-0959389082C6}"/>
                  </a:ext>
                </a:extLst>
              </p:cNvPr>
              <p:cNvSpPr txBox="1"/>
              <p:nvPr/>
            </p:nvSpPr>
            <p:spPr>
              <a:xfrm>
                <a:off x="4040368" y="1759843"/>
                <a:ext cx="431593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b="0" i="1" smtClean="0">
                              <a:solidFill>
                                <a:srgbClr val="0726C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solidFill>
                                <a:srgbClr val="0726C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sz="2800" b="0" i="1" smtClean="0">
                              <a:solidFill>
                                <a:srgbClr val="0726C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A" sz="2800" b="1" dirty="0">
                  <a:solidFill>
                    <a:srgbClr val="0726C1"/>
                  </a:solidFill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92AA96E1-1434-4904-93CA-095938908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0368" y="1759843"/>
                <a:ext cx="431593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2B918367-0BCC-408A-95B8-5126781AEC2B}"/>
                  </a:ext>
                </a:extLst>
              </p:cNvPr>
              <p:cNvSpPr txBox="1"/>
              <p:nvPr/>
            </p:nvSpPr>
            <p:spPr>
              <a:xfrm>
                <a:off x="7401279" y="2594862"/>
                <a:ext cx="4386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b="0" i="1" smtClean="0">
                              <a:solidFill>
                                <a:srgbClr val="0726C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solidFill>
                                <a:srgbClr val="0726C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sz="2800" b="0" i="1" smtClean="0">
                              <a:solidFill>
                                <a:srgbClr val="0726C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800" b="1" dirty="0">
                  <a:solidFill>
                    <a:srgbClr val="0726C1"/>
                  </a:solidFill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2B918367-0BCC-408A-95B8-5126781AE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1279" y="2594862"/>
                <a:ext cx="438645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615F7FB-FA53-4710-8FC7-7E48AD3411CB}"/>
              </a:ext>
            </a:extLst>
          </p:cNvPr>
          <p:cNvGrpSpPr/>
          <p:nvPr/>
        </p:nvGrpSpPr>
        <p:grpSpPr>
          <a:xfrm>
            <a:off x="7354675" y="3348613"/>
            <a:ext cx="944850" cy="357358"/>
            <a:chOff x="7354675" y="3348613"/>
            <a:chExt cx="944850" cy="357358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5DE8F0CC-E237-4302-92A8-E8BD24427F9C}"/>
                </a:ext>
              </a:extLst>
            </p:cNvPr>
            <p:cNvSpPr/>
            <p:nvPr/>
          </p:nvSpPr>
          <p:spPr>
            <a:xfrm flipH="1">
              <a:off x="7354675" y="3374396"/>
              <a:ext cx="944850" cy="331575"/>
            </a:xfrm>
            <a:prstGeom prst="ellipse">
              <a:avLst/>
            </a:prstGeom>
            <a:noFill/>
            <a:ln w="57150">
              <a:solidFill>
                <a:srgbClr val="3C069E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A" sz="1400" b="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F578B01B-AE4D-4B0E-B0A2-79093C945A49}"/>
                </a:ext>
              </a:extLst>
            </p:cNvPr>
            <p:cNvSpPr/>
            <p:nvPr/>
          </p:nvSpPr>
          <p:spPr>
            <a:xfrm flipH="1">
              <a:off x="7656904" y="3348613"/>
              <a:ext cx="331732" cy="1080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A" sz="1400" b="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5FE0B830-2FB6-4B98-8826-F9CD33D374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2643" y="3371926"/>
              <a:ext cx="215156" cy="33580"/>
            </a:xfrm>
            <a:prstGeom prst="straightConnector1">
              <a:avLst/>
            </a:prstGeom>
            <a:ln w="34925">
              <a:solidFill>
                <a:srgbClr val="3C069E"/>
              </a:solidFill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FC1034A1-1DFF-4A54-B2AE-21B8AB6EE1A5}"/>
              </a:ext>
            </a:extLst>
          </p:cNvPr>
          <p:cNvCxnSpPr>
            <a:cxnSpLocks/>
          </p:cNvCxnSpPr>
          <p:nvPr/>
        </p:nvCxnSpPr>
        <p:spPr>
          <a:xfrm flipV="1">
            <a:off x="7826125" y="2553113"/>
            <a:ext cx="0" cy="1004809"/>
          </a:xfrm>
          <a:prstGeom prst="straightConnector1">
            <a:avLst/>
          </a:prstGeom>
          <a:ln w="38100">
            <a:solidFill>
              <a:srgbClr val="0726C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0418F18-9098-4E1B-B4FF-B1FC4F383D7B}"/>
                  </a:ext>
                </a:extLst>
              </p:cNvPr>
              <p:cNvSpPr txBox="1"/>
              <p:nvPr/>
            </p:nvSpPr>
            <p:spPr>
              <a:xfrm>
                <a:off x="6090690" y="1364116"/>
                <a:ext cx="55168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b="0" i="1" smtClean="0">
                              <a:solidFill>
                                <a:srgbClr val="3C069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solidFill>
                                <a:srgbClr val="3C069E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sz="2800" b="0" i="1" smtClean="0">
                              <a:solidFill>
                                <a:srgbClr val="3C069E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sz="2800" b="1" dirty="0">
                  <a:solidFill>
                    <a:srgbClr val="0726C1"/>
                  </a:solidFill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0418F18-9098-4E1B-B4FF-B1FC4F383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690" y="1364116"/>
                <a:ext cx="551689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CD4A1E44-C563-4A32-A253-638C99D2FD4C}"/>
              </a:ext>
            </a:extLst>
          </p:cNvPr>
          <p:cNvGrpSpPr/>
          <p:nvPr/>
        </p:nvGrpSpPr>
        <p:grpSpPr>
          <a:xfrm>
            <a:off x="5017951" y="1493201"/>
            <a:ext cx="944850" cy="357358"/>
            <a:chOff x="7354675" y="3348613"/>
            <a:chExt cx="944850" cy="357358"/>
          </a:xfrm>
        </p:grpSpPr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C38CB8B8-797C-425A-ADC6-3FBB9C04D7BD}"/>
                </a:ext>
              </a:extLst>
            </p:cNvPr>
            <p:cNvSpPr/>
            <p:nvPr/>
          </p:nvSpPr>
          <p:spPr>
            <a:xfrm flipH="1">
              <a:off x="7354675" y="3374396"/>
              <a:ext cx="944850" cy="331575"/>
            </a:xfrm>
            <a:prstGeom prst="ellipse">
              <a:avLst/>
            </a:prstGeom>
            <a:noFill/>
            <a:ln w="57150">
              <a:solidFill>
                <a:srgbClr val="3C069E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A" sz="1400" b="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932EF20-BBE5-45EB-B571-57713A2EA7B4}"/>
                </a:ext>
              </a:extLst>
            </p:cNvPr>
            <p:cNvSpPr/>
            <p:nvPr/>
          </p:nvSpPr>
          <p:spPr>
            <a:xfrm flipH="1">
              <a:off x="7656904" y="3348613"/>
              <a:ext cx="331732" cy="1080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A" sz="1400" b="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F5AF8AD8-E8DA-42B3-9501-1A925CED85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2643" y="3371926"/>
              <a:ext cx="215156" cy="33580"/>
            </a:xfrm>
            <a:prstGeom prst="straightConnector1">
              <a:avLst/>
            </a:prstGeom>
            <a:ln w="34925">
              <a:solidFill>
                <a:srgbClr val="3C069E"/>
              </a:solidFill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6B5DE6F8-C54E-4837-8E20-97B5DE575DAC}"/>
                  </a:ext>
                </a:extLst>
              </p:cNvPr>
              <p:cNvSpPr txBox="1"/>
              <p:nvPr/>
            </p:nvSpPr>
            <p:spPr>
              <a:xfrm>
                <a:off x="8463069" y="3297117"/>
                <a:ext cx="54341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b="0" i="1" smtClean="0">
                              <a:solidFill>
                                <a:srgbClr val="3C069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solidFill>
                                <a:srgbClr val="3C069E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sz="2800" b="0" i="1" smtClean="0">
                              <a:solidFill>
                                <a:srgbClr val="3C069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800" b="1" dirty="0">
                  <a:solidFill>
                    <a:srgbClr val="0726C1"/>
                  </a:solidFill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6B5DE6F8-C54E-4837-8E20-97B5DE5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069" y="3297117"/>
                <a:ext cx="543418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7B116D9-210E-4A2E-84FE-554A1846889C}"/>
              </a:ext>
            </a:extLst>
          </p:cNvPr>
          <p:cNvCxnSpPr>
            <a:cxnSpLocks/>
          </p:cNvCxnSpPr>
          <p:nvPr/>
        </p:nvCxnSpPr>
        <p:spPr>
          <a:xfrm flipV="1">
            <a:off x="5465027" y="746719"/>
            <a:ext cx="0" cy="1004809"/>
          </a:xfrm>
          <a:prstGeom prst="straightConnector1">
            <a:avLst/>
          </a:prstGeom>
          <a:ln w="38100">
            <a:solidFill>
              <a:srgbClr val="0726C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3D0A369-CC47-4758-B05D-D5DE473828A7}"/>
              </a:ext>
            </a:extLst>
          </p:cNvPr>
          <p:cNvGrpSpPr/>
          <p:nvPr/>
        </p:nvGrpSpPr>
        <p:grpSpPr>
          <a:xfrm flipH="1">
            <a:off x="7620602" y="1959000"/>
            <a:ext cx="946800" cy="410303"/>
            <a:chOff x="7612459" y="2133077"/>
            <a:chExt cx="944850" cy="410303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CDCC0A7-9CFA-4371-8B49-B56655835F06}"/>
                </a:ext>
              </a:extLst>
            </p:cNvPr>
            <p:cNvSpPr/>
            <p:nvPr/>
          </p:nvSpPr>
          <p:spPr>
            <a:xfrm flipH="1">
              <a:off x="7612459" y="2211805"/>
              <a:ext cx="944850" cy="331575"/>
            </a:xfrm>
            <a:prstGeom prst="ellipse">
              <a:avLst/>
            </a:prstGeom>
            <a:noFill/>
            <a:ln w="57150">
              <a:solidFill>
                <a:srgbClr val="3C069E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A" sz="1400" b="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8E4FDC07-CDBA-43B5-88F4-40D4309EB56B}"/>
                </a:ext>
              </a:extLst>
            </p:cNvPr>
            <p:cNvSpPr/>
            <p:nvPr/>
          </p:nvSpPr>
          <p:spPr>
            <a:xfrm flipH="1">
              <a:off x="7923945" y="2133077"/>
              <a:ext cx="331732" cy="17307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A" sz="1400" b="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1CCB3520-920F-493B-956E-B2E46B7C6C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0427" y="2209335"/>
              <a:ext cx="215156" cy="33580"/>
            </a:xfrm>
            <a:prstGeom prst="straightConnector1">
              <a:avLst/>
            </a:prstGeom>
            <a:ln w="34925">
              <a:solidFill>
                <a:srgbClr val="3C069E"/>
              </a:solidFill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F2D47EAF-60A6-4AD5-B9D4-86D51D8264E3}"/>
              </a:ext>
            </a:extLst>
          </p:cNvPr>
          <p:cNvCxnSpPr/>
          <p:nvPr/>
        </p:nvCxnSpPr>
        <p:spPr>
          <a:xfrm>
            <a:off x="8084884" y="1594977"/>
            <a:ext cx="0" cy="129587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0F0E9CE0-6BDC-46EA-8580-10A69CB9975D}"/>
              </a:ext>
            </a:extLst>
          </p:cNvPr>
          <p:cNvCxnSpPr>
            <a:cxnSpLocks/>
          </p:cNvCxnSpPr>
          <p:nvPr/>
        </p:nvCxnSpPr>
        <p:spPr>
          <a:xfrm flipV="1">
            <a:off x="8082851" y="1251981"/>
            <a:ext cx="0" cy="1004809"/>
          </a:xfrm>
          <a:prstGeom prst="straightConnector1">
            <a:avLst/>
          </a:prstGeom>
          <a:ln w="38100">
            <a:solidFill>
              <a:srgbClr val="0726C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298131A6-B127-47DB-98DD-99E3B6DB2A86}"/>
                  </a:ext>
                </a:extLst>
              </p:cNvPr>
              <p:cNvSpPr txBox="1"/>
              <p:nvPr/>
            </p:nvSpPr>
            <p:spPr>
              <a:xfrm>
                <a:off x="8658900" y="1873596"/>
                <a:ext cx="55168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b="0" i="1" smtClean="0">
                              <a:solidFill>
                                <a:srgbClr val="3C069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solidFill>
                                <a:srgbClr val="3C069E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sz="2800" b="0" i="1" smtClean="0">
                              <a:solidFill>
                                <a:srgbClr val="3C069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800" b="1" dirty="0">
                  <a:solidFill>
                    <a:srgbClr val="0726C1"/>
                  </a:solidFill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298131A6-B127-47DB-98DD-99E3B6DB2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8900" y="1873596"/>
                <a:ext cx="551689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6" name="Group 135">
            <a:extLst>
              <a:ext uri="{FF2B5EF4-FFF2-40B4-BE49-F238E27FC236}">
                <a16:creationId xmlns:a16="http://schemas.microsoft.com/office/drawing/2014/main" id="{D66BCA12-60B8-4C9C-BAF3-E20C7D30A988}"/>
              </a:ext>
            </a:extLst>
          </p:cNvPr>
          <p:cNvGrpSpPr/>
          <p:nvPr/>
        </p:nvGrpSpPr>
        <p:grpSpPr>
          <a:xfrm flipH="1">
            <a:off x="4161661" y="2589817"/>
            <a:ext cx="946800" cy="410303"/>
            <a:chOff x="7612459" y="2133077"/>
            <a:chExt cx="944850" cy="410303"/>
          </a:xfrm>
        </p:grpSpPr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24B3F93D-54C8-42F9-98E9-551C65AABEB5}"/>
                </a:ext>
              </a:extLst>
            </p:cNvPr>
            <p:cNvSpPr/>
            <p:nvPr/>
          </p:nvSpPr>
          <p:spPr>
            <a:xfrm flipH="1">
              <a:off x="7612459" y="2211805"/>
              <a:ext cx="944850" cy="331575"/>
            </a:xfrm>
            <a:prstGeom prst="ellipse">
              <a:avLst/>
            </a:prstGeom>
            <a:noFill/>
            <a:ln w="57150">
              <a:solidFill>
                <a:srgbClr val="3C069E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A" sz="1400" b="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4EDABF55-F4FB-4E8C-9ADE-4BEE83E23FEC}"/>
                </a:ext>
              </a:extLst>
            </p:cNvPr>
            <p:cNvSpPr/>
            <p:nvPr/>
          </p:nvSpPr>
          <p:spPr>
            <a:xfrm flipH="1">
              <a:off x="7923945" y="2133077"/>
              <a:ext cx="331732" cy="17307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A" sz="1400" b="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463BD583-2D99-4C33-A1C0-1136736920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0427" y="2209335"/>
              <a:ext cx="215156" cy="33580"/>
            </a:xfrm>
            <a:prstGeom prst="straightConnector1">
              <a:avLst/>
            </a:prstGeom>
            <a:ln w="34925">
              <a:solidFill>
                <a:srgbClr val="3C069E"/>
              </a:solidFill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696AD535-FC8E-46D2-A1D7-7D68308B693E}"/>
                  </a:ext>
                </a:extLst>
              </p:cNvPr>
              <p:cNvSpPr txBox="1"/>
              <p:nvPr/>
            </p:nvSpPr>
            <p:spPr>
              <a:xfrm>
                <a:off x="3560726" y="2504413"/>
                <a:ext cx="55168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b="0" i="1" smtClean="0">
                              <a:solidFill>
                                <a:srgbClr val="3C069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solidFill>
                                <a:srgbClr val="3C069E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sz="2800" b="0" i="1" smtClean="0">
                              <a:solidFill>
                                <a:srgbClr val="3C069E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A" sz="2800" b="1" dirty="0">
                  <a:solidFill>
                    <a:srgbClr val="0726C1"/>
                  </a:solidFill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696AD535-FC8E-46D2-A1D7-7D68308B6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726" y="2504413"/>
                <a:ext cx="551689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E6789262-05B6-439B-B310-7F21F7ED1DFE}"/>
              </a:ext>
            </a:extLst>
          </p:cNvPr>
          <p:cNvCxnSpPr>
            <a:cxnSpLocks/>
          </p:cNvCxnSpPr>
          <p:nvPr/>
        </p:nvCxnSpPr>
        <p:spPr>
          <a:xfrm>
            <a:off x="6464768" y="3428819"/>
            <a:ext cx="1090464" cy="828823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95087020-A716-484F-8659-2F14C5863147}"/>
              </a:ext>
            </a:extLst>
          </p:cNvPr>
          <p:cNvCxnSpPr>
            <a:cxnSpLocks/>
          </p:cNvCxnSpPr>
          <p:nvPr/>
        </p:nvCxnSpPr>
        <p:spPr>
          <a:xfrm flipV="1">
            <a:off x="6452622" y="3065504"/>
            <a:ext cx="1644397" cy="366160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3CCA35BB-BC7F-4630-8508-D95EBB3E973B}"/>
              </a:ext>
            </a:extLst>
          </p:cNvPr>
          <p:cNvCxnSpPr>
            <a:cxnSpLocks/>
          </p:cNvCxnSpPr>
          <p:nvPr/>
        </p:nvCxnSpPr>
        <p:spPr>
          <a:xfrm flipH="1">
            <a:off x="4910827" y="3419374"/>
            <a:ext cx="1595885" cy="354804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9BB22CD2-E029-451B-AE46-BEE63112F41A}"/>
              </a:ext>
            </a:extLst>
          </p:cNvPr>
          <p:cNvCxnSpPr>
            <a:cxnSpLocks/>
          </p:cNvCxnSpPr>
          <p:nvPr/>
        </p:nvCxnSpPr>
        <p:spPr>
          <a:xfrm flipH="1" flipV="1">
            <a:off x="5497718" y="2676355"/>
            <a:ext cx="972569" cy="747742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F2FB95E9-789A-455F-B58F-791179686026}"/>
                  </a:ext>
                </a:extLst>
              </p:cNvPr>
              <p:cNvSpPr txBox="1"/>
              <p:nvPr/>
            </p:nvSpPr>
            <p:spPr>
              <a:xfrm>
                <a:off x="5713244" y="2424700"/>
                <a:ext cx="39267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CA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sz="2400" b="1" dirty="0">
                  <a:solidFill>
                    <a:srgbClr val="0726C1"/>
                  </a:solidFill>
                </a:endParaRPr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F2FB95E9-789A-455F-B58F-791179686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244" y="2424700"/>
                <a:ext cx="392672" cy="369332"/>
              </a:xfrm>
              <a:prstGeom prst="rect">
                <a:avLst/>
              </a:prstGeom>
              <a:blipFill>
                <a:blip r:embed="rId16"/>
                <a:stretch>
                  <a:fillRect l="-9231" r="-3077" b="-18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D9C5A5C9-1FAB-4C93-98A5-16FDC043F1E9}"/>
                  </a:ext>
                </a:extLst>
              </p:cNvPr>
              <p:cNvSpPr txBox="1"/>
              <p:nvPr/>
            </p:nvSpPr>
            <p:spPr>
              <a:xfrm>
                <a:off x="8086364" y="2790223"/>
                <a:ext cx="39267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CA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400" b="1" dirty="0">
                  <a:solidFill>
                    <a:srgbClr val="0726C1"/>
                  </a:solidFill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D9C5A5C9-1FAB-4C93-98A5-16FDC043F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364" y="2790223"/>
                <a:ext cx="392672" cy="369332"/>
              </a:xfrm>
              <a:prstGeom prst="rect">
                <a:avLst/>
              </a:prstGeom>
              <a:blipFill>
                <a:blip r:embed="rId17"/>
                <a:stretch>
                  <a:fillRect l="-9375" r="-4688" b="-18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7ED65853-44D9-40A9-B1A0-272D5F230D15}"/>
                  </a:ext>
                </a:extLst>
              </p:cNvPr>
              <p:cNvSpPr txBox="1"/>
              <p:nvPr/>
            </p:nvSpPr>
            <p:spPr>
              <a:xfrm>
                <a:off x="7559233" y="4125058"/>
                <a:ext cx="39267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CA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400" b="1" dirty="0">
                  <a:solidFill>
                    <a:srgbClr val="0726C1"/>
                  </a:solidFill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7ED65853-44D9-40A9-B1A0-272D5F230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233" y="4125058"/>
                <a:ext cx="392672" cy="369332"/>
              </a:xfrm>
              <a:prstGeom prst="rect">
                <a:avLst/>
              </a:prstGeom>
              <a:blipFill>
                <a:blip r:embed="rId18"/>
                <a:stretch>
                  <a:fillRect l="-7813" r="-4688" b="-18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E87B5AC0-2459-4483-8159-80DB01ED6B48}"/>
                  </a:ext>
                </a:extLst>
              </p:cNvPr>
              <p:cNvSpPr txBox="1"/>
              <p:nvPr/>
            </p:nvSpPr>
            <p:spPr>
              <a:xfrm>
                <a:off x="4524212" y="3586215"/>
                <a:ext cx="39267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CA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A" sz="2400" b="1" dirty="0">
                  <a:solidFill>
                    <a:srgbClr val="0726C1"/>
                  </a:solidFill>
                </a:endParaRPr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E87B5AC0-2459-4483-8159-80DB01ED6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4212" y="3586215"/>
                <a:ext cx="392672" cy="369332"/>
              </a:xfrm>
              <a:prstGeom prst="rect">
                <a:avLst/>
              </a:prstGeom>
              <a:blipFill>
                <a:blip r:embed="rId19"/>
                <a:stretch>
                  <a:fillRect l="-9231" r="-3077" b="-1639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21438F84-AA40-44AE-965B-964579A9AC2C}"/>
              </a:ext>
            </a:extLst>
          </p:cNvPr>
          <p:cNvCxnSpPr>
            <a:cxnSpLocks/>
          </p:cNvCxnSpPr>
          <p:nvPr/>
        </p:nvCxnSpPr>
        <p:spPr>
          <a:xfrm>
            <a:off x="6462085" y="3419374"/>
            <a:ext cx="612086" cy="472991"/>
          </a:xfrm>
          <a:prstGeom prst="straightConnector1">
            <a:avLst/>
          </a:prstGeom>
          <a:ln w="47625">
            <a:solidFill>
              <a:srgbClr val="FD640F"/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E1AF0866-BAA4-4676-A03F-06B3F9291C46}"/>
              </a:ext>
            </a:extLst>
          </p:cNvPr>
          <p:cNvCxnSpPr>
            <a:cxnSpLocks/>
          </p:cNvCxnSpPr>
          <p:nvPr/>
        </p:nvCxnSpPr>
        <p:spPr>
          <a:xfrm flipV="1">
            <a:off x="6464768" y="3254262"/>
            <a:ext cx="766252" cy="173782"/>
          </a:xfrm>
          <a:prstGeom prst="straightConnector1">
            <a:avLst/>
          </a:prstGeom>
          <a:ln w="47625">
            <a:solidFill>
              <a:srgbClr val="FD640F"/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A0F6A752-AE73-45B9-A1B3-C9F23097DFFC}"/>
              </a:ext>
            </a:extLst>
          </p:cNvPr>
          <p:cNvCxnSpPr>
            <a:cxnSpLocks/>
          </p:cNvCxnSpPr>
          <p:nvPr/>
        </p:nvCxnSpPr>
        <p:spPr>
          <a:xfrm flipV="1">
            <a:off x="6470287" y="2589817"/>
            <a:ext cx="0" cy="856348"/>
          </a:xfrm>
          <a:prstGeom prst="straightConnector1">
            <a:avLst/>
          </a:prstGeom>
          <a:ln w="47625">
            <a:solidFill>
              <a:srgbClr val="FD640F"/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6DCF00C2-689C-4A4F-89B5-B2CBF8E8BF47}"/>
                  </a:ext>
                </a:extLst>
              </p:cNvPr>
              <p:cNvSpPr txBox="1"/>
              <p:nvPr/>
            </p:nvSpPr>
            <p:spPr>
              <a:xfrm>
                <a:off x="6698797" y="2922179"/>
                <a:ext cx="39267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solidFill>
                                <a:srgbClr val="FD640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solidFill>
                                <a:srgbClr val="FD640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CA" sz="2400" b="0" i="1" smtClean="0">
                              <a:solidFill>
                                <a:srgbClr val="FD640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400" b="1" dirty="0">
                  <a:solidFill>
                    <a:srgbClr val="0726C1"/>
                  </a:solidFill>
                </a:endParaRPr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6DCF00C2-689C-4A4F-89B5-B2CBF8E8B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797" y="2922179"/>
                <a:ext cx="392672" cy="369332"/>
              </a:xfrm>
              <a:prstGeom prst="rect">
                <a:avLst/>
              </a:prstGeom>
              <a:blipFill>
                <a:blip r:embed="rId20"/>
                <a:stretch>
                  <a:fillRect l="-15625" r="-3125" b="-1639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542611CD-C8AB-4DBA-B26E-A133B57AC777}"/>
                  </a:ext>
                </a:extLst>
              </p:cNvPr>
              <p:cNvSpPr txBox="1"/>
              <p:nvPr/>
            </p:nvSpPr>
            <p:spPr>
              <a:xfrm>
                <a:off x="6565582" y="2405169"/>
                <a:ext cx="39267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solidFill>
                                <a:srgbClr val="FD640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solidFill>
                                <a:srgbClr val="FD640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CA" sz="2400" b="0" i="1" smtClean="0">
                              <a:solidFill>
                                <a:srgbClr val="FD640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sz="2400" b="1" dirty="0">
                  <a:solidFill>
                    <a:srgbClr val="0726C1"/>
                  </a:solidFill>
                </a:endParaRPr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542611CD-C8AB-4DBA-B26E-A133B57AC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582" y="2405169"/>
                <a:ext cx="392672" cy="369332"/>
              </a:xfrm>
              <a:prstGeom prst="rect">
                <a:avLst/>
              </a:prstGeom>
              <a:blipFill>
                <a:blip r:embed="rId21"/>
                <a:stretch>
                  <a:fillRect l="-15625" r="-3125" b="-18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CDC7E110-CCB9-4C54-8C8E-4DFC4FFCE0EF}"/>
                  </a:ext>
                </a:extLst>
              </p:cNvPr>
              <p:cNvSpPr txBox="1"/>
              <p:nvPr/>
            </p:nvSpPr>
            <p:spPr>
              <a:xfrm>
                <a:off x="6458084" y="3597471"/>
                <a:ext cx="39267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solidFill>
                                <a:srgbClr val="FD640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solidFill>
                                <a:srgbClr val="FD640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CA" sz="2400" b="0" i="1" smtClean="0">
                              <a:solidFill>
                                <a:srgbClr val="FD640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400" b="1" dirty="0">
                  <a:solidFill>
                    <a:srgbClr val="0726C1"/>
                  </a:solidFill>
                </a:endParaRPr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CDC7E110-CCB9-4C54-8C8E-4DFC4FFCE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8084" y="3597471"/>
                <a:ext cx="392672" cy="369332"/>
              </a:xfrm>
              <a:prstGeom prst="rect">
                <a:avLst/>
              </a:prstGeom>
              <a:blipFill>
                <a:blip r:embed="rId22"/>
                <a:stretch>
                  <a:fillRect l="-15385" b="-1639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BA649407-BFDA-462B-99CF-AF646E8BEC2F}"/>
              </a:ext>
            </a:extLst>
          </p:cNvPr>
          <p:cNvGrpSpPr/>
          <p:nvPr/>
        </p:nvGrpSpPr>
        <p:grpSpPr>
          <a:xfrm>
            <a:off x="1413693" y="3184202"/>
            <a:ext cx="1158424" cy="1644634"/>
            <a:chOff x="1413693" y="3184202"/>
            <a:chExt cx="1158424" cy="1644634"/>
          </a:xfrm>
        </p:grpSpPr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0EB58A12-9185-4FCD-9863-7971B39F68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3693" y="4198407"/>
              <a:ext cx="395617" cy="630429"/>
            </a:xfrm>
            <a:prstGeom prst="straightConnector1">
              <a:avLst/>
            </a:prstGeom>
            <a:ln w="47625">
              <a:solidFill>
                <a:schemeClr val="tx2">
                  <a:lumMod val="75000"/>
                </a:schemeClr>
              </a:solidFill>
              <a:tailEnd type="triangl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60D8E4BB-3E7E-4E50-8D55-A0904D079D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1993" y="4198407"/>
              <a:ext cx="760124" cy="8670"/>
            </a:xfrm>
            <a:prstGeom prst="straightConnector1">
              <a:avLst/>
            </a:prstGeom>
            <a:ln w="47625">
              <a:solidFill>
                <a:schemeClr val="tx2">
                  <a:lumMod val="75000"/>
                </a:schemeClr>
              </a:solidFill>
              <a:tailEnd type="triangl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4B3C3F76-C465-45C6-BA20-10F76EA68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7512" y="3368850"/>
              <a:ext cx="0" cy="856348"/>
            </a:xfrm>
            <a:prstGeom prst="straightConnector1">
              <a:avLst/>
            </a:prstGeom>
            <a:ln w="47625">
              <a:solidFill>
                <a:schemeClr val="tx2">
                  <a:lumMod val="75000"/>
                </a:schemeClr>
              </a:solidFill>
              <a:tailEnd type="triangl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7374BDBD-F2CB-4953-B539-8F1ABEF3DF1B}"/>
                    </a:ext>
                  </a:extLst>
                </p:cNvPr>
                <p:cNvSpPr txBox="1"/>
                <p:nvPr/>
              </p:nvSpPr>
              <p:spPr>
                <a:xfrm>
                  <a:off x="2072731" y="3761314"/>
                  <a:ext cx="392672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2400" b="0" i="1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b="0" i="1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CA" sz="2400" b="0" i="1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CA" sz="2400" b="1" dirty="0">
                    <a:solidFill>
                      <a:schemeClr val="tx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7374BDBD-F2CB-4953-B539-8F1ABEF3DF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2731" y="3761314"/>
                  <a:ext cx="392672" cy="369332"/>
                </a:xfrm>
                <a:prstGeom prst="rect">
                  <a:avLst/>
                </a:prstGeom>
                <a:blipFill>
                  <a:blip r:embed="rId23"/>
                  <a:stretch>
                    <a:fillRect l="-7813" r="-6250" b="-1639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C640ABBD-7375-46FD-B0F3-5017C0FBC2B8}"/>
                    </a:ext>
                  </a:extLst>
                </p:cNvPr>
                <p:cNvSpPr txBox="1"/>
                <p:nvPr/>
              </p:nvSpPr>
              <p:spPr>
                <a:xfrm>
                  <a:off x="1912807" y="3184202"/>
                  <a:ext cx="392672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2400" b="0" i="1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b="0" i="1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CA" sz="2400" b="0" i="1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CA" sz="2400" b="1" dirty="0">
                    <a:solidFill>
                      <a:schemeClr val="tx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C640ABBD-7375-46FD-B0F3-5017C0FBC2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2807" y="3184202"/>
                  <a:ext cx="392672" cy="369332"/>
                </a:xfrm>
                <a:prstGeom prst="rect">
                  <a:avLst/>
                </a:prstGeom>
                <a:blipFill>
                  <a:blip r:embed="rId24"/>
                  <a:stretch>
                    <a:fillRect l="-9375" r="-6250" b="-1639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90A839B2-11F0-433C-8589-D533A2CE1090}"/>
                    </a:ext>
                  </a:extLst>
                </p:cNvPr>
                <p:cNvSpPr txBox="1"/>
                <p:nvPr/>
              </p:nvSpPr>
              <p:spPr>
                <a:xfrm>
                  <a:off x="1653350" y="4459504"/>
                  <a:ext cx="392672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2400" b="0" i="1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b="0" i="1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CA" sz="2400" b="0" i="1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CA" sz="2400" b="1" dirty="0">
                    <a:solidFill>
                      <a:schemeClr val="tx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90A839B2-11F0-433C-8589-D533A2CE10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3350" y="4459504"/>
                  <a:ext cx="392672" cy="369332"/>
                </a:xfrm>
                <a:prstGeom prst="rect">
                  <a:avLst/>
                </a:prstGeom>
                <a:blipFill>
                  <a:blip r:embed="rId25"/>
                  <a:stretch>
                    <a:fillRect l="-7692" r="-3077" b="-18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2FCFBC6-05EE-4455-811E-0A0304C9739C}"/>
              </a:ext>
            </a:extLst>
          </p:cNvPr>
          <p:cNvCxnSpPr/>
          <p:nvPr/>
        </p:nvCxnSpPr>
        <p:spPr>
          <a:xfrm flipV="1">
            <a:off x="1817512" y="3419374"/>
            <a:ext cx="4644038" cy="779033"/>
          </a:xfrm>
          <a:prstGeom prst="straightConnector1">
            <a:avLst/>
          </a:prstGeom>
          <a:ln w="25400">
            <a:solidFill>
              <a:srgbClr val="FD640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852204B3-0947-4104-9F9A-DCF08B3BF6DA}"/>
                  </a:ext>
                </a:extLst>
              </p:cNvPr>
              <p:cNvSpPr txBox="1"/>
              <p:nvPr/>
            </p:nvSpPr>
            <p:spPr>
              <a:xfrm>
                <a:off x="1972563" y="4759891"/>
                <a:ext cx="8826262" cy="147732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Resultant Force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sz="2400" b="1" i="1" smtClean="0">
                          <a:solidFill>
                            <a:srgbClr val="0726C1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CA" sz="2400" b="1" i="1" smtClean="0">
                          <a:solidFill>
                            <a:srgbClr val="0726C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400" b="1" i="1" smtClean="0">
                              <a:solidFill>
                                <a:srgbClr val="0726C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1" i="1" smtClean="0">
                              <a:solidFill>
                                <a:srgbClr val="0726C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CA" sz="2400" b="0" i="1" smtClean="0">
                              <a:solidFill>
                                <a:srgbClr val="0726C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2400" b="0" i="1" smtClean="0">
                          <a:solidFill>
                            <a:srgbClr val="0726C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b="1" i="1" smtClean="0">
                              <a:solidFill>
                                <a:srgbClr val="0726C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1" i="1" smtClean="0">
                              <a:solidFill>
                                <a:srgbClr val="0726C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CA" sz="2400" b="0" i="1" smtClean="0">
                              <a:solidFill>
                                <a:srgbClr val="0726C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2400" b="1" i="1" smtClean="0">
                          <a:solidFill>
                            <a:srgbClr val="0726C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b="1" i="1" smtClean="0">
                              <a:solidFill>
                                <a:srgbClr val="0726C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1" i="1" smtClean="0">
                              <a:solidFill>
                                <a:srgbClr val="0726C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CA" sz="2400" b="0" i="1" smtClean="0">
                              <a:solidFill>
                                <a:srgbClr val="0726C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CA" sz="2400" b="1" i="1" smtClean="0">
                          <a:solidFill>
                            <a:srgbClr val="0726C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b="1" i="1" smtClean="0">
                              <a:solidFill>
                                <a:srgbClr val="0726C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1" i="1" smtClean="0">
                              <a:solidFill>
                                <a:srgbClr val="0726C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CA" sz="2400" b="0" i="1" smtClean="0">
                              <a:solidFill>
                                <a:srgbClr val="0726C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CA" sz="2400" b="1" i="1" smtClean="0">
                          <a:solidFill>
                            <a:srgbClr val="0726C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2400" b="0" i="1" smtClean="0">
                          <a:solidFill>
                            <a:srgbClr val="0726C1"/>
                          </a:solidFill>
                          <a:latin typeface="Cambria Math" panose="02040503050406030204" pitchFamily="18" charset="0"/>
                        </a:rPr>
                        <m:t>𝑚𝑔</m:t>
                      </m:r>
                      <m:sSub>
                        <m:sSubPr>
                          <m:ctrlPr>
                            <a:rPr lang="en-CA" sz="2400" b="1" i="1" smtClean="0">
                              <a:solidFill>
                                <a:srgbClr val="0726C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1" i="1" smtClean="0">
                              <a:solidFill>
                                <a:srgbClr val="0726C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CA" sz="2400" b="0" i="1" smtClean="0">
                              <a:solidFill>
                                <a:srgbClr val="0726C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sz="2400" b="1" dirty="0">
                  <a:solidFill>
                    <a:srgbClr val="0726C1"/>
                  </a:solidFill>
                </a:endParaRPr>
              </a:p>
              <a:p>
                <a:r>
                  <a:rPr lang="en-US" sz="2400" dirty="0">
                    <a:solidFill>
                      <a:schemeClr val="accent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Resultant Moment</a:t>
                </a:r>
              </a:p>
              <a:p>
                <a14:m>
                  <m:oMath xmlns:m="http://schemas.openxmlformats.org/officeDocument/2006/math">
                    <m:r>
                      <a:rPr lang="en-CA" sz="2400" b="1" i="1" smtClean="0">
                        <a:solidFill>
                          <a:srgbClr val="3C069E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CA" sz="2400" b="1" i="1" smtClean="0">
                        <a:solidFill>
                          <a:srgbClr val="3C069E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2400" b="1" i="1">
                            <a:solidFill>
                              <a:srgbClr val="3C069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1" i="1">
                            <a:solidFill>
                              <a:srgbClr val="3C069E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CA" sz="2400" i="1">
                            <a:solidFill>
                              <a:srgbClr val="3C069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sz="2400" b="1" i="1">
                        <a:solidFill>
                          <a:srgbClr val="3C069E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CA" sz="2400" b="1" i="1">
                            <a:solidFill>
                              <a:srgbClr val="3C069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1" i="1">
                            <a:solidFill>
                              <a:srgbClr val="3C069E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CA" sz="2400" i="1">
                            <a:solidFill>
                              <a:srgbClr val="3C069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sz="2400" i="1">
                        <a:solidFill>
                          <a:srgbClr val="3C069E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2400" b="1" i="1">
                            <a:solidFill>
                              <a:srgbClr val="3C069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1" i="1">
                            <a:solidFill>
                              <a:srgbClr val="3C069E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CA" sz="2400" i="1">
                            <a:solidFill>
                              <a:srgbClr val="3C069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CA" sz="2400" b="1" i="1">
                        <a:solidFill>
                          <a:srgbClr val="3C069E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CA" sz="2400" b="1" i="1">
                            <a:solidFill>
                              <a:srgbClr val="3C069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1" i="1">
                            <a:solidFill>
                              <a:srgbClr val="3C069E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CA" sz="2400" i="1">
                            <a:solidFill>
                              <a:srgbClr val="3C069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CA" sz="2400" b="1" i="1">
                        <a:solidFill>
                          <a:srgbClr val="3C069E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2400" b="1" i="1">
                            <a:solidFill>
                              <a:srgbClr val="3C069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1" i="1">
                            <a:solidFill>
                              <a:srgbClr val="3C069E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CA" sz="2400" i="1">
                            <a:solidFill>
                              <a:srgbClr val="3C069E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CA" sz="2400" b="1" i="1">
                        <a:solidFill>
                          <a:srgbClr val="3C069E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CA" sz="2400" b="1" i="1">
                            <a:solidFill>
                              <a:srgbClr val="3C069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1" i="1">
                            <a:solidFill>
                              <a:srgbClr val="3C069E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CA" sz="2400" i="1">
                            <a:solidFill>
                              <a:srgbClr val="3C069E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CA" sz="2400" b="1" i="1">
                        <a:solidFill>
                          <a:srgbClr val="3C069E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2400" b="1" i="1">
                            <a:solidFill>
                              <a:srgbClr val="3C069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1" i="1">
                            <a:solidFill>
                              <a:srgbClr val="3C069E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CA" sz="2400" i="1">
                            <a:solidFill>
                              <a:srgbClr val="3C069E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CA" sz="2400" b="1" i="1">
                        <a:solidFill>
                          <a:srgbClr val="3C069E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CA" sz="2400" b="1" i="1">
                            <a:solidFill>
                              <a:srgbClr val="3C069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1" i="1">
                            <a:solidFill>
                              <a:srgbClr val="3C069E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CA" sz="2400" i="1">
                            <a:solidFill>
                              <a:srgbClr val="3C069E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CA" sz="2400" b="1" i="1">
                        <a:solidFill>
                          <a:srgbClr val="3C069E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2400" i="1">
                            <a:solidFill>
                              <a:srgbClr val="3C069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1" i="1">
                            <a:solidFill>
                              <a:srgbClr val="3C069E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CA" sz="2400" i="1">
                            <a:solidFill>
                              <a:srgbClr val="3C069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sz="2400" b="1" i="1">
                        <a:solidFill>
                          <a:srgbClr val="3C069E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2400" i="1">
                            <a:solidFill>
                              <a:srgbClr val="3C069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1" i="1">
                            <a:solidFill>
                              <a:srgbClr val="3C069E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CA" sz="2400" i="1">
                            <a:solidFill>
                              <a:srgbClr val="3C069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CA" sz="2400" b="1" dirty="0">
                    <a:solidFill>
                      <a:srgbClr val="3C069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2400" b="1" i="1">
                        <a:solidFill>
                          <a:srgbClr val="3C069E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2400" i="1">
                            <a:solidFill>
                              <a:srgbClr val="3C069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1" i="1">
                            <a:solidFill>
                              <a:srgbClr val="3C069E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CA" sz="2400" i="1">
                            <a:solidFill>
                              <a:srgbClr val="3C069E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CA" sz="2400" b="1" dirty="0">
                    <a:solidFill>
                      <a:srgbClr val="3C069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2400" b="1" i="1">
                        <a:solidFill>
                          <a:srgbClr val="3C069E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2400" i="1">
                            <a:solidFill>
                              <a:srgbClr val="3C069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1" i="1">
                            <a:solidFill>
                              <a:srgbClr val="3C069E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CA" sz="2400" i="1">
                            <a:solidFill>
                              <a:srgbClr val="3C069E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3C069E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852204B3-0947-4104-9F9A-DCF08B3BF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563" y="4759891"/>
                <a:ext cx="8826262" cy="1477328"/>
              </a:xfrm>
              <a:prstGeom prst="rect">
                <a:avLst/>
              </a:prstGeom>
              <a:blipFill>
                <a:blip r:embed="rId26"/>
                <a:stretch>
                  <a:fillRect l="-2142" t="-6612" b="-289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09C1F0E-C241-4EA4-B0A8-DB9063FBEABA}"/>
              </a:ext>
            </a:extLst>
          </p:cNvPr>
          <p:cNvCxnSpPr>
            <a:cxnSpLocks/>
          </p:cNvCxnSpPr>
          <p:nvPr/>
        </p:nvCxnSpPr>
        <p:spPr>
          <a:xfrm flipV="1">
            <a:off x="4635061" y="1863151"/>
            <a:ext cx="0" cy="1004809"/>
          </a:xfrm>
          <a:prstGeom prst="straightConnector1">
            <a:avLst/>
          </a:prstGeom>
          <a:ln w="38100">
            <a:solidFill>
              <a:srgbClr val="0726C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07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  <p:bldP spid="147" grpId="0"/>
      <p:bldP spid="148" grpId="0"/>
      <p:bldP spid="151" grpId="0"/>
      <p:bldP spid="156" grpId="0"/>
      <p:bldP spid="157" grpId="0"/>
      <p:bldP spid="15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Quadrotor Dynamics and Control I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542925" indent="-542925">
              <a:buFont typeface="+mj-lt"/>
              <a:buAutoNum type="arabicPeriod"/>
            </a:pPr>
            <a:r>
              <a:rPr lang="en-CA" sz="4000" dirty="0">
                <a:solidFill>
                  <a:schemeClr val="accent1">
                    <a:lumMod val="50000"/>
                  </a:schemeClr>
                </a:solidFill>
              </a:rPr>
              <a:t>Motivation</a:t>
            </a: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How does a quadrotor move?</a:t>
            </a:r>
          </a:p>
          <a:p>
            <a:pPr marL="979488" lvl="1" indent="12700">
              <a:buFont typeface="+mj-lt"/>
              <a:buAutoNum type="alphaLcPeriod"/>
            </a:pPr>
            <a:r>
              <a:rPr lang="en-CA" sz="3400" dirty="0">
                <a:solidFill>
                  <a:srgbClr val="0365C0">
                    <a:lumMod val="50000"/>
                  </a:srgbClr>
                </a:solidFill>
              </a:rPr>
              <a:t> Motor force and moment</a:t>
            </a:r>
          </a:p>
          <a:p>
            <a:pPr marL="979488" lvl="1" indent="12700">
              <a:buFont typeface="+mj-lt"/>
              <a:buAutoNum type="alphaLcPeriod"/>
            </a:pPr>
            <a:r>
              <a:rPr lang="en-CA" sz="3400" dirty="0">
                <a:solidFill>
                  <a:srgbClr val="0365C0">
                    <a:lumMod val="50000"/>
                  </a:srgbClr>
                </a:solidFill>
              </a:rPr>
              <a:t> Quadrotor movements</a:t>
            </a:r>
            <a:endParaRPr lang="en-CA" sz="3800" dirty="0">
              <a:solidFill>
                <a:schemeClr val="accent1">
                  <a:lumMod val="50000"/>
                </a:schemeClr>
              </a:solidFill>
            </a:endParaRP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What is the quadrotor control architecture?</a:t>
            </a: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How to control a 1D quadrotor?</a:t>
            </a:r>
          </a:p>
          <a:p>
            <a:pPr marL="742950" indent="-742950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Simulator and initial control exploration</a:t>
            </a:r>
          </a:p>
          <a:p>
            <a:pPr marL="742950" indent="-742950">
              <a:buFont typeface="+mj-lt"/>
              <a:buAutoNum type="arabicPeriod"/>
            </a:pPr>
            <a:endParaRPr lang="en-CA" sz="38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CA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753747" y="6340988"/>
            <a:ext cx="153205" cy="238356"/>
          </a:xfrm>
        </p:spPr>
        <p:txBody>
          <a:bodyPr/>
          <a:lstStyle/>
          <a:p>
            <a:fld id="{8DAF2FF1-0F85-5948-B45D-85D15C7A6F9F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/>
              <a:t>28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19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E7664-B57F-EE40-A0A3-786B42A86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How to Actuate the Quadrotor?</a:t>
            </a: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11A49-7A56-6D42-8366-11B15BE7F48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912100" y="2579909"/>
            <a:ext cx="3833021" cy="2090059"/>
          </a:xfrm>
        </p:spPr>
        <p:txBody>
          <a:bodyPr>
            <a:normAutofit/>
          </a:bodyPr>
          <a:lstStyle/>
          <a:p>
            <a:pPr marL="7937" indent="0">
              <a:buNone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Vary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 speeds of the rotors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to control the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position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orientation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 of the quadrotor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1D5BC0-CBF5-5E4B-A56B-793776DC945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753747" y="6340988"/>
            <a:ext cx="153205" cy="238356"/>
          </a:xfrm>
        </p:spPr>
        <p:txBody>
          <a:bodyPr/>
          <a:lstStyle/>
          <a:p>
            <a:fld id="{8DAF2FF1-0F85-5948-B45D-85D15C7A6F9F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/>
              <a:t>29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A87B6D-0428-984B-8863-A32B3EFF80FD}"/>
              </a:ext>
            </a:extLst>
          </p:cNvPr>
          <p:cNvGrpSpPr>
            <a:grpSpLocks noChangeAspect="1"/>
          </p:cNvGrpSpPr>
          <p:nvPr/>
        </p:nvGrpSpPr>
        <p:grpSpPr>
          <a:xfrm>
            <a:off x="701756" y="1168698"/>
            <a:ext cx="6928199" cy="4618800"/>
            <a:chOff x="538163" y="1120775"/>
            <a:chExt cx="7713966" cy="5142645"/>
          </a:xfrm>
        </p:grpSpPr>
        <p:pic>
          <p:nvPicPr>
            <p:cNvPr id="6" name="Picture 5" descr="_MG_1108.jpg">
              <a:extLst>
                <a:ext uri="{FF2B5EF4-FFF2-40B4-BE49-F238E27FC236}">
                  <a16:creationId xmlns:a16="http://schemas.microsoft.com/office/drawing/2014/main" id="{6EF2D448-8BFC-7E4D-9D02-2AD7AE53F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8163" y="1120775"/>
              <a:ext cx="7713966" cy="514264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2127DAE-326D-2048-8604-BFD35D7094A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6877" y="4662734"/>
              <a:ext cx="480000" cy="304762"/>
            </a:xfrm>
            <a:prstGeom prst="rect">
              <a:avLst/>
            </a:prstGeom>
          </p:spPr>
        </p:pic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57DE58E-6664-364C-A596-DF136AA26380}"/>
                </a:ext>
              </a:extLst>
            </p:cNvPr>
            <p:cNvSpPr/>
            <p:nvPr/>
          </p:nvSpPr>
          <p:spPr bwMode="auto">
            <a:xfrm>
              <a:off x="5334000" y="4931229"/>
              <a:ext cx="2057400" cy="1005114"/>
            </a:xfrm>
            <a:prstGeom prst="arc">
              <a:avLst>
                <a:gd name="adj1" fmla="val 16200000"/>
                <a:gd name="adj2" fmla="val 11679081"/>
              </a:avLst>
            </a:prstGeom>
            <a:noFill/>
            <a:ln w="76200" cap="flat" cmpd="sng" algn="ctr">
              <a:solidFill>
                <a:srgbClr val="C00000"/>
              </a:solidFill>
              <a:prstDash val="solid"/>
              <a:round/>
              <a:headEnd type="stealth" w="lg" len="lg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CA" sz="4200">
                <a:solidFill>
                  <a:schemeClr val="accent1">
                    <a:lumMod val="50000"/>
                  </a:schemeClr>
                </a:solidFill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6AE5B6F7-431D-F841-973A-A63C392338CD}"/>
                </a:ext>
              </a:extLst>
            </p:cNvPr>
            <p:cNvSpPr/>
            <p:nvPr/>
          </p:nvSpPr>
          <p:spPr bwMode="auto">
            <a:xfrm>
              <a:off x="2046515" y="1120775"/>
              <a:ext cx="2057400" cy="1005114"/>
            </a:xfrm>
            <a:prstGeom prst="arc">
              <a:avLst>
                <a:gd name="adj1" fmla="val 16200000"/>
                <a:gd name="adj2" fmla="val 11679081"/>
              </a:avLst>
            </a:prstGeom>
            <a:noFill/>
            <a:ln w="76200" cap="flat" cmpd="sng" algn="ctr">
              <a:solidFill>
                <a:srgbClr val="C00000"/>
              </a:solidFill>
              <a:prstDash val="solid"/>
              <a:round/>
              <a:headEnd type="stealth" w="lg" len="lg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CA" sz="4200">
                <a:solidFill>
                  <a:schemeClr val="accent1">
                    <a:lumMod val="50000"/>
                  </a:schemeClr>
                </a:solidFill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A9F5C274-A535-5E4C-82A4-671723A45EE2}"/>
                </a:ext>
              </a:extLst>
            </p:cNvPr>
            <p:cNvSpPr/>
            <p:nvPr/>
          </p:nvSpPr>
          <p:spPr bwMode="auto">
            <a:xfrm>
              <a:off x="664028" y="3831772"/>
              <a:ext cx="2057400" cy="1005114"/>
            </a:xfrm>
            <a:prstGeom prst="arc">
              <a:avLst>
                <a:gd name="adj1" fmla="val 16200000"/>
                <a:gd name="adj2" fmla="val 12477100"/>
              </a:avLst>
            </a:prstGeom>
            <a:noFill/>
            <a:ln w="76200" cap="flat" cmpd="sng" algn="ctr">
              <a:solidFill>
                <a:srgbClr val="C00000"/>
              </a:solidFill>
              <a:prstDash val="solid"/>
              <a:round/>
              <a:headEnd type="none" w="lg" len="lg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CA" sz="4200">
                <a:solidFill>
                  <a:schemeClr val="accent1">
                    <a:lumMod val="50000"/>
                  </a:schemeClr>
                </a:solidFill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7F678643-4269-A042-A665-8DC0602606EC}"/>
                </a:ext>
              </a:extLst>
            </p:cNvPr>
            <p:cNvSpPr/>
            <p:nvPr/>
          </p:nvSpPr>
          <p:spPr bwMode="auto">
            <a:xfrm>
              <a:off x="5910942" y="2079172"/>
              <a:ext cx="2057400" cy="1005114"/>
            </a:xfrm>
            <a:prstGeom prst="arc">
              <a:avLst>
                <a:gd name="adj1" fmla="val 16200000"/>
                <a:gd name="adj2" fmla="val 12585856"/>
              </a:avLst>
            </a:prstGeom>
            <a:noFill/>
            <a:ln w="76200" cap="flat" cmpd="sng" algn="ctr">
              <a:solidFill>
                <a:srgbClr val="C00000"/>
              </a:solidFill>
              <a:prstDash val="solid"/>
              <a:round/>
              <a:headEnd type="none" w="lg" len="lg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CA" sz="4200">
                <a:solidFill>
                  <a:schemeClr val="accent1">
                    <a:lumMod val="50000"/>
                  </a:schemeClr>
                </a:solidFill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3AF71FA-7287-E449-BB79-4468B9687D9C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006" y="1569395"/>
              <a:ext cx="491429" cy="30476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9C3F91B-D27C-B84D-A95A-D2D6D95770D6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5109" y="1716514"/>
              <a:ext cx="495238" cy="31238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5A756DC-6353-0640-BD64-97386DDD0BDA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896" y="3379463"/>
              <a:ext cx="502857" cy="30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076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88F5181D-7C50-4B92-95F3-2E2B7165A3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" r="2634"/>
          <a:stretch/>
        </p:blipFill>
        <p:spPr>
          <a:xfrm>
            <a:off x="5751501" y="1575571"/>
            <a:ext cx="6155451" cy="370685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13D3AE-44D0-5F42-9E42-EB968A907E90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67926" y="1079405"/>
            <a:ext cx="5163403" cy="5261583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>
                <a:solidFill>
                  <a:schemeClr val="accent1">
                    <a:lumMod val="50000"/>
                  </a:schemeClr>
                </a:solidFill>
              </a:rPr>
              <a:t>Research topics: </a:t>
            </a:r>
            <a:r>
              <a:rPr lang="en-US" sz="2600" b="1" dirty="0">
                <a:solidFill>
                  <a:schemeClr val="accent1">
                    <a:lumMod val="50000"/>
                  </a:schemeClr>
                </a:solidFill>
              </a:rPr>
              <a:t>motion planning, control and learning for single and multiple autonomous systems/robots</a:t>
            </a:r>
          </a:p>
          <a:p>
            <a:endParaRPr lang="en-US" sz="2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600" dirty="0">
                <a:solidFill>
                  <a:schemeClr val="accent1">
                    <a:lumMod val="50000"/>
                  </a:schemeClr>
                </a:solidFill>
              </a:rPr>
              <a:t>2 postdocs, 11 PhD students, 7 </a:t>
            </a:r>
            <a:r>
              <a:rPr lang="en-US" sz="2600" dirty="0" err="1">
                <a:solidFill>
                  <a:schemeClr val="accent1">
                    <a:lumMod val="50000"/>
                  </a:schemeClr>
                </a:solidFill>
              </a:rPr>
              <a:t>MASc</a:t>
            </a:r>
            <a:r>
              <a:rPr lang="en-US" sz="2600" dirty="0">
                <a:solidFill>
                  <a:schemeClr val="accent1">
                    <a:lumMod val="50000"/>
                  </a:schemeClr>
                </a:solidFill>
              </a:rPr>
              <a:t> students</a:t>
            </a:r>
          </a:p>
          <a:p>
            <a:r>
              <a:rPr lang="en-US" sz="2600" dirty="0">
                <a:solidFill>
                  <a:schemeClr val="accent1">
                    <a:lumMod val="50000"/>
                  </a:schemeClr>
                </a:solidFill>
              </a:rPr>
              <a:t>Student office #191</a:t>
            </a:r>
          </a:p>
          <a:p>
            <a:r>
              <a:rPr lang="en-US" sz="2600" dirty="0">
                <a:solidFill>
                  <a:schemeClr val="accent1">
                    <a:lumMod val="50000"/>
                  </a:schemeClr>
                </a:solidFill>
              </a:rPr>
              <a:t>Lab room #195</a:t>
            </a:r>
          </a:p>
          <a:p>
            <a:pPr marL="7937" indent="0">
              <a:buNone/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twitter.com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dynsyslab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facebook.com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DynamicSystemsLab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linkedin.com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/company/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dynsyslab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YT Channel: </a:t>
            </a:r>
            <a:r>
              <a:rPr lang="en-CA" b="1" dirty="0">
                <a:solidFill>
                  <a:schemeClr val="accent1">
                    <a:lumMod val="50000"/>
                  </a:schemeClr>
                </a:solidFill>
              </a:rPr>
              <a:t>Dynamic Systems Lab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76F4BA-9390-4D47-A563-F2C3D0B1A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 err="1">
                <a:solidFill>
                  <a:schemeClr val="accent1">
                    <a:lumMod val="50000"/>
                  </a:schemeClr>
                </a:solidFill>
              </a:rPr>
              <a:t>Dynsyslab</a:t>
            </a:r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 Research Team</a:t>
            </a: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EB68FD-6A19-644F-A816-A8F01C6C74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47335" y="6340988"/>
            <a:ext cx="159617" cy="238356"/>
          </a:xfrm>
        </p:spPr>
        <p:txBody>
          <a:bodyPr/>
          <a:lstStyle/>
          <a:p>
            <a:fld id="{08EF2899-4A0C-47B2-A74F-7E862D8A10E7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/>
              <a:t>3</a:t>
            </a:fld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15E031-4835-FF4B-9F60-1C5C1D27EDF2}"/>
              </a:ext>
            </a:extLst>
          </p:cNvPr>
          <p:cNvGrpSpPr/>
          <p:nvPr/>
        </p:nvGrpSpPr>
        <p:grpSpPr>
          <a:xfrm>
            <a:off x="4985415" y="4751742"/>
            <a:ext cx="504000" cy="1589246"/>
            <a:chOff x="5042952" y="4402781"/>
            <a:chExt cx="504000" cy="1589246"/>
          </a:xfrm>
        </p:grpSpPr>
        <p:pic>
          <p:nvPicPr>
            <p:cNvPr id="8" name="Picture 7" descr="A picture containing ax, tool&#10;&#10;Description automatically generated">
              <a:extLst>
                <a:ext uri="{FF2B5EF4-FFF2-40B4-BE49-F238E27FC236}">
                  <a16:creationId xmlns:a16="http://schemas.microsoft.com/office/drawing/2014/main" id="{0C22EF00-A746-0845-85AA-9B7F8B76C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16752" y="4402781"/>
              <a:ext cx="393935" cy="320400"/>
            </a:xfrm>
            <a:prstGeom prst="rect">
              <a:avLst/>
            </a:prstGeom>
          </p:spPr>
        </p:pic>
        <p:pic>
          <p:nvPicPr>
            <p:cNvPr id="11" name="Picture 10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5CF4EF11-6338-764A-917A-CEBC6DF11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16752" y="4784879"/>
              <a:ext cx="338400" cy="338400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F255F22A-3948-6841-BDB8-865993A8A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5042952" y="5488027"/>
              <a:ext cx="504000" cy="504000"/>
            </a:xfrm>
            <a:prstGeom prst="rect">
              <a:avLst/>
            </a:prstGeom>
          </p:spPr>
        </p:pic>
        <p:pic>
          <p:nvPicPr>
            <p:cNvPr id="14" name="Picture 13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003A770D-37A9-0F47-BE77-696C1B2B0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tretch>
              <a:fillRect/>
            </a:stretch>
          </p:blipFill>
          <p:spPr>
            <a:xfrm>
              <a:off x="5116752" y="5178898"/>
              <a:ext cx="356400" cy="356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7825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2262933" y="1071001"/>
            <a:ext cx="7666133" cy="50932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b="1" u="sng" dirty="0">
                <a:solidFill>
                  <a:srgbClr val="7AB51D"/>
                </a:solidFill>
              </a:rPr>
              <a:t>Green arrows</a:t>
            </a:r>
            <a:r>
              <a:rPr lang="en-CA" sz="2400" b="1" dirty="0">
                <a:solidFill>
                  <a:srgbClr val="7AB51D"/>
                </a:solidFill>
              </a:rPr>
              <a:t> </a:t>
            </a:r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represent the </a:t>
            </a:r>
            <a:r>
              <a:rPr lang="en-CA" sz="2400" b="1" dirty="0">
                <a:solidFill>
                  <a:schemeClr val="accent1">
                    <a:lumMod val="50000"/>
                  </a:schemeClr>
                </a:solidFill>
              </a:rPr>
              <a:t>force produced by the motor</a:t>
            </a:r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, which is roughly </a:t>
            </a:r>
            <a:r>
              <a:rPr lang="en-CA" sz="2400" b="1" dirty="0">
                <a:solidFill>
                  <a:schemeClr val="accent1">
                    <a:lumMod val="50000"/>
                  </a:schemeClr>
                </a:solidFill>
              </a:rPr>
              <a:t>proportional to the squared rotor speed</a:t>
            </a:r>
            <a:endParaRPr lang="en-CA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753747" y="6340988"/>
            <a:ext cx="153205" cy="238356"/>
          </a:xfrm>
        </p:spPr>
        <p:txBody>
          <a:bodyPr/>
          <a:lstStyle/>
          <a:p>
            <a:fld id="{8DAF2FF1-0F85-5948-B45D-85D15C7A6F9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Content Placeholder 9" descr="sidetoside_new.eps"/>
          <p:cNvPicPr>
            <a:picLocks noChangeAspect="1"/>
          </p:cNvPicPr>
          <p:nvPr/>
        </p:nvPicPr>
        <p:blipFill rotWithShape="1">
          <a:blip r:embed="rId2" cstate="print"/>
          <a:srcRect l="35824" r="36757"/>
          <a:stretch/>
        </p:blipFill>
        <p:spPr>
          <a:xfrm>
            <a:off x="4275826" y="1785758"/>
            <a:ext cx="3623096" cy="366375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 flipV="1">
            <a:off x="4896928" y="2216989"/>
            <a:ext cx="0" cy="134572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57150" cap="flat" cmpd="sng" algn="ctr">
            <a:solidFill>
              <a:srgbClr val="7AB51D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 flipV="1">
            <a:off x="7223185" y="3088258"/>
            <a:ext cx="0" cy="474453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57150" cap="flat" cmpd="sng" algn="ctr">
            <a:solidFill>
              <a:srgbClr val="7AB51D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Rectangle 16"/>
          <p:cNvSpPr/>
          <p:nvPr/>
        </p:nvSpPr>
        <p:spPr bwMode="auto">
          <a:xfrm>
            <a:off x="3991156" y="3847381"/>
            <a:ext cx="569343" cy="45720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CA" sz="4200">
              <a:solidFill>
                <a:srgbClr val="000000"/>
              </a:solidFill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7614251" y="3847381"/>
            <a:ext cx="569343" cy="45720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CA" sz="4200">
              <a:solidFill>
                <a:srgbClr val="000000"/>
              </a:solidFill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CCA58F1-6A55-41C8-88E1-5E99A27F0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926" y="312540"/>
            <a:ext cx="11016308" cy="625637"/>
          </a:xfrm>
        </p:spPr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Roll and Pitch</a:t>
            </a: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14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753747" y="6340988"/>
            <a:ext cx="153205" cy="238356"/>
          </a:xfrm>
        </p:spPr>
        <p:txBody>
          <a:bodyPr/>
          <a:lstStyle/>
          <a:p>
            <a:fld id="{8DAF2FF1-0F85-5948-B45D-85D15C7A6F9F}" type="slidenum">
              <a:rPr lang="en-US" smtClean="0"/>
              <a:pPr/>
              <a:t>31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 rot="1778002">
            <a:off x="4275826" y="1785758"/>
            <a:ext cx="3623096" cy="3663756"/>
            <a:chOff x="2751826" y="1785758"/>
            <a:chExt cx="3623096" cy="3663756"/>
          </a:xfrm>
        </p:grpSpPr>
        <p:grpSp>
          <p:nvGrpSpPr>
            <p:cNvPr id="6" name="Group 5"/>
            <p:cNvGrpSpPr/>
            <p:nvPr/>
          </p:nvGrpSpPr>
          <p:grpSpPr>
            <a:xfrm>
              <a:off x="2751826" y="1785758"/>
              <a:ext cx="3623096" cy="3663756"/>
              <a:chOff x="2751826" y="1785758"/>
              <a:chExt cx="3623096" cy="3663756"/>
            </a:xfrm>
          </p:grpSpPr>
          <p:pic>
            <p:nvPicPr>
              <p:cNvPr id="7" name="Content Placeholder 9" descr="sidetoside_new.eps"/>
              <p:cNvPicPr>
                <a:picLocks noChangeAspect="1"/>
              </p:cNvPicPr>
              <p:nvPr/>
            </p:nvPicPr>
            <p:blipFill rotWithShape="1">
              <a:blip r:embed="rId2" cstate="print"/>
              <a:srcRect l="35824" r="36757"/>
              <a:stretch/>
            </p:blipFill>
            <p:spPr>
              <a:xfrm>
                <a:off x="2751826" y="1785758"/>
                <a:ext cx="3623096" cy="3663756"/>
              </a:xfrm>
              <a:prstGeom prst="rect">
                <a:avLst/>
              </a:prstGeom>
            </p:spPr>
          </p:pic>
          <p:cxnSp>
            <p:nvCxnSpPr>
              <p:cNvPr id="8" name="Straight Arrow Connector 7"/>
              <p:cNvCxnSpPr/>
              <p:nvPr/>
            </p:nvCxnSpPr>
            <p:spPr bwMode="auto">
              <a:xfrm flipV="1">
                <a:off x="3372928" y="2216989"/>
                <a:ext cx="0" cy="1345722"/>
              </a:xfrm>
              <a:prstGeom prst="straightConnector1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57150" cap="flat" cmpd="sng" algn="ctr">
                <a:solidFill>
                  <a:srgbClr val="7AB51D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cxnSp>
          <p:nvCxnSpPr>
            <p:cNvPr id="10" name="Straight Arrow Connector 9"/>
            <p:cNvCxnSpPr/>
            <p:nvPr/>
          </p:nvCxnSpPr>
          <p:spPr bwMode="auto">
            <a:xfrm flipV="1">
              <a:off x="5699185" y="3088257"/>
              <a:ext cx="0" cy="474453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57150" cap="flat" cmpd="sng" algn="ctr">
              <a:solidFill>
                <a:srgbClr val="7AB51D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1" name="Rectangle 10"/>
          <p:cNvSpPr/>
          <p:nvPr/>
        </p:nvSpPr>
        <p:spPr bwMode="auto">
          <a:xfrm>
            <a:off x="3991156" y="2947050"/>
            <a:ext cx="569343" cy="45720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CA" sz="4200">
              <a:solidFill>
                <a:srgbClr val="000000"/>
              </a:solidFill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934412" y="4692770"/>
            <a:ext cx="569343" cy="45720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CA" sz="4200">
              <a:solidFill>
                <a:srgbClr val="000000"/>
              </a:solidFill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5CF7FF8-66F8-4EFB-B9A3-0DE8DC09F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926" y="312540"/>
            <a:ext cx="11016308" cy="625637"/>
          </a:xfrm>
        </p:spPr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Roll and Pitch</a:t>
            </a: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26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92833" y="6340988"/>
            <a:ext cx="214119" cy="238356"/>
          </a:xfrm>
        </p:spPr>
        <p:txBody>
          <a:bodyPr/>
          <a:lstStyle/>
          <a:p>
            <a:fld id="{8DAF2FF1-0F85-5948-B45D-85D15C7A6F9F}" type="slidenum">
              <a:rPr lang="en-US" smtClean="0"/>
              <a:pPr/>
              <a:t>32</a:t>
            </a:fld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4275826" y="1785758"/>
            <a:ext cx="3623096" cy="3663756"/>
            <a:chOff x="2751826" y="1785758"/>
            <a:chExt cx="3623096" cy="3663756"/>
          </a:xfrm>
        </p:grpSpPr>
        <p:pic>
          <p:nvPicPr>
            <p:cNvPr id="7" name="Content Placeholder 9" descr="sidetoside_new.eps"/>
            <p:cNvPicPr>
              <a:picLocks noChangeAspect="1"/>
            </p:cNvPicPr>
            <p:nvPr/>
          </p:nvPicPr>
          <p:blipFill rotWithShape="1">
            <a:blip r:embed="rId2" cstate="print"/>
            <a:srcRect l="35824" r="36757"/>
            <a:stretch/>
          </p:blipFill>
          <p:spPr>
            <a:xfrm>
              <a:off x="2751826" y="1785758"/>
              <a:ext cx="3623096" cy="3663756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 bwMode="auto">
            <a:xfrm flipV="1">
              <a:off x="3372928" y="2889850"/>
              <a:ext cx="0" cy="672861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57150" cap="flat" cmpd="sng" algn="ctr">
              <a:solidFill>
                <a:srgbClr val="7AB51D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0" name="Straight Arrow Connector 9"/>
            <p:cNvCxnSpPr/>
            <p:nvPr/>
          </p:nvCxnSpPr>
          <p:spPr bwMode="auto">
            <a:xfrm flipV="1">
              <a:off x="5699185" y="1785758"/>
              <a:ext cx="0" cy="1776953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57150" cap="flat" cmpd="sng" algn="ctr">
              <a:solidFill>
                <a:srgbClr val="7AB51D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3" name="Rectangle 12"/>
          <p:cNvSpPr/>
          <p:nvPr/>
        </p:nvSpPr>
        <p:spPr bwMode="auto">
          <a:xfrm>
            <a:off x="3991156" y="3847381"/>
            <a:ext cx="569343" cy="45720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CA" sz="4200">
              <a:solidFill>
                <a:srgbClr val="000000"/>
              </a:solidFill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8163465" y="3999781"/>
            <a:ext cx="569343" cy="45720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CA" sz="4200">
              <a:solidFill>
                <a:srgbClr val="000000"/>
              </a:solidFill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7594122" y="3745302"/>
            <a:ext cx="569343" cy="45720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CA" sz="4200">
              <a:solidFill>
                <a:srgbClr val="000000"/>
              </a:solidFill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4C568BF-D5C3-4B86-B50D-4AAC12732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926" y="312540"/>
            <a:ext cx="11016308" cy="625637"/>
          </a:xfrm>
        </p:spPr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Roll and Pitch</a:t>
            </a: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59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92833" y="6340988"/>
            <a:ext cx="214119" cy="238356"/>
          </a:xfrm>
        </p:spPr>
        <p:txBody>
          <a:bodyPr/>
          <a:lstStyle/>
          <a:p>
            <a:fld id="{8DAF2FF1-0F85-5948-B45D-85D15C7A6F9F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7" name="Content Placeholder 9" descr="sidetoside_new.eps"/>
          <p:cNvPicPr>
            <a:picLocks noChangeAspect="1"/>
          </p:cNvPicPr>
          <p:nvPr/>
        </p:nvPicPr>
        <p:blipFill rotWithShape="1">
          <a:blip r:embed="rId2" cstate="print"/>
          <a:srcRect l="35824" r="36757"/>
          <a:stretch/>
        </p:blipFill>
        <p:spPr>
          <a:xfrm rot="20336674">
            <a:off x="4275826" y="1785758"/>
            <a:ext cx="3623096" cy="366375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 rot="20336674" flipV="1">
            <a:off x="4835807" y="3343673"/>
            <a:ext cx="0" cy="672861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57150" cap="flat" cmpd="sng" algn="ctr">
            <a:solidFill>
              <a:srgbClr val="7AB51D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 rot="20336674" flipV="1">
            <a:off x="6808414" y="1440683"/>
            <a:ext cx="0" cy="1776953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57150" cap="flat" cmpd="sng" algn="ctr">
            <a:solidFill>
              <a:srgbClr val="7AB51D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Rectangle 10"/>
          <p:cNvSpPr/>
          <p:nvPr/>
        </p:nvSpPr>
        <p:spPr bwMode="auto">
          <a:xfrm>
            <a:off x="4387335" y="4572000"/>
            <a:ext cx="569343" cy="45720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CA" sz="4200">
              <a:solidFill>
                <a:srgbClr val="000000"/>
              </a:solidFill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562492" y="3171254"/>
            <a:ext cx="569343" cy="45720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CA" sz="4200">
              <a:solidFill>
                <a:srgbClr val="000000"/>
              </a:solidFill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C81BC82-5FAB-46CA-A13A-A40C36674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926" y="312540"/>
            <a:ext cx="11016308" cy="625637"/>
          </a:xfrm>
        </p:spPr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Roll and Pitch</a:t>
            </a:r>
          </a:p>
        </p:txBody>
      </p:sp>
    </p:spTree>
    <p:extLst>
      <p:ext uri="{BB962C8B-B14F-4D97-AF65-F5344CB8AC3E}">
        <p14:creationId xmlns:p14="http://schemas.microsoft.com/office/powerpoint/2010/main" val="264132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 flipH="1">
            <a:off x="7809394" y="2427781"/>
            <a:ext cx="1576581" cy="1288854"/>
            <a:chOff x="2380757" y="2290188"/>
            <a:chExt cx="2087726" cy="1706717"/>
          </a:xfrm>
        </p:grpSpPr>
        <p:pic>
          <p:nvPicPr>
            <p:cNvPr id="23" name="Content Placeholder 9" descr="sidetoside_new.eps"/>
            <p:cNvPicPr>
              <a:picLocks noChangeAspect="1"/>
            </p:cNvPicPr>
            <p:nvPr/>
          </p:nvPicPr>
          <p:blipFill rotWithShape="1">
            <a:blip r:embed="rId2" cstate="print"/>
            <a:srcRect l="11506" r="61943"/>
            <a:stretch/>
          </p:blipFill>
          <p:spPr>
            <a:xfrm>
              <a:off x="2939787" y="2290188"/>
              <a:ext cx="1528696" cy="1596368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 bwMode="auto">
            <a:xfrm rot="1409572">
              <a:off x="2380757" y="3443524"/>
              <a:ext cx="1406105" cy="553381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CA" sz="4200">
                <a:solidFill>
                  <a:schemeClr val="accent1">
                    <a:lumMod val="50000"/>
                  </a:schemeClr>
                </a:solidFill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92833" y="6340988"/>
            <a:ext cx="214119" cy="238356"/>
          </a:xfrm>
        </p:spPr>
        <p:txBody>
          <a:bodyPr/>
          <a:lstStyle/>
          <a:p>
            <a:fld id="{8DAF2FF1-0F85-5948-B45D-85D15C7A6F9F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/>
              <a:t>34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3477296" y="4275293"/>
            <a:ext cx="4807548" cy="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arrow" w="lg" len="lg"/>
            <a:tailEnd type="arrow" w="lg" len="lg"/>
          </a:ln>
          <a:effectLst/>
        </p:spPr>
      </p:cxnSp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2141894" y="2406030"/>
            <a:ext cx="2120853" cy="1267984"/>
            <a:chOff x="905608" y="2290186"/>
            <a:chExt cx="3459363" cy="2068233"/>
          </a:xfrm>
        </p:grpSpPr>
        <p:grpSp>
          <p:nvGrpSpPr>
            <p:cNvPr id="15" name="Group 14"/>
            <p:cNvGrpSpPr/>
            <p:nvPr/>
          </p:nvGrpSpPr>
          <p:grpSpPr>
            <a:xfrm>
              <a:off x="2277245" y="2290186"/>
              <a:ext cx="2087726" cy="1981797"/>
              <a:chOff x="2380757" y="2290186"/>
              <a:chExt cx="2087726" cy="1981797"/>
            </a:xfrm>
          </p:grpSpPr>
          <p:pic>
            <p:nvPicPr>
              <p:cNvPr id="12" name="Content Placeholder 9" descr="sidetoside_new.eps"/>
              <p:cNvPicPr>
                <a:picLocks noChangeAspect="1"/>
              </p:cNvPicPr>
              <p:nvPr/>
            </p:nvPicPr>
            <p:blipFill rotWithShape="1">
              <a:blip r:embed="rId2" cstate="print"/>
              <a:srcRect l="11506" r="61943"/>
              <a:stretch/>
            </p:blipFill>
            <p:spPr>
              <a:xfrm>
                <a:off x="2570671" y="2290186"/>
                <a:ext cx="1897812" cy="1981797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 bwMode="auto">
              <a:xfrm rot="1409572">
                <a:off x="2380757" y="3443524"/>
                <a:ext cx="1406105" cy="553381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4200">
                  <a:solidFill>
                    <a:schemeClr val="accent1">
                      <a:lumMod val="50000"/>
                    </a:schemeClr>
                  </a:solidFill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endParaRPr>
              </a:p>
            </p:txBody>
          </p:sp>
        </p:grpSp>
        <p:pic>
          <p:nvPicPr>
            <p:cNvPr id="6" name="Content Placeholder 9" descr="sidetoside_new.eps"/>
            <p:cNvPicPr>
              <a:picLocks noChangeAspect="1"/>
            </p:cNvPicPr>
            <p:nvPr/>
          </p:nvPicPr>
          <p:blipFill rotWithShape="1">
            <a:blip r:embed="rId2" cstate="print"/>
            <a:srcRect l="34997" r="37080"/>
            <a:stretch/>
          </p:blipFill>
          <p:spPr>
            <a:xfrm>
              <a:off x="905608" y="2376622"/>
              <a:ext cx="1995854" cy="1981797"/>
            </a:xfrm>
            <a:prstGeom prst="rect">
              <a:avLst/>
            </a:prstGeom>
          </p:spPr>
        </p:pic>
      </p:grpSp>
      <p:sp>
        <p:nvSpPr>
          <p:cNvPr id="16" name="Rectangle 15"/>
          <p:cNvSpPr/>
          <p:nvPr/>
        </p:nvSpPr>
        <p:spPr bwMode="auto">
          <a:xfrm>
            <a:off x="3284344" y="3148854"/>
            <a:ext cx="192953" cy="12300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CA" sz="4200">
              <a:solidFill>
                <a:schemeClr val="accent1">
                  <a:lumMod val="50000"/>
                </a:schemeClr>
              </a:solidFill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2141893" y="3148854"/>
            <a:ext cx="68854" cy="12300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CA" sz="4200">
              <a:solidFill>
                <a:schemeClr val="accent1">
                  <a:lumMod val="50000"/>
                </a:schemeClr>
              </a:solidFill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pic>
        <p:nvPicPr>
          <p:cNvPr id="13" name="Content Placeholder 9" descr="sidetoside_new.eps"/>
          <p:cNvPicPr>
            <a:picLocks noChangeAspect="1"/>
          </p:cNvPicPr>
          <p:nvPr/>
        </p:nvPicPr>
        <p:blipFill rotWithShape="1">
          <a:blip r:embed="rId2" cstate="print"/>
          <a:srcRect l="-195" r="1403"/>
          <a:stretch/>
        </p:blipFill>
        <p:spPr>
          <a:xfrm>
            <a:off x="3876754" y="2491266"/>
            <a:ext cx="4329288" cy="1214992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 bwMode="auto">
          <a:xfrm rot="20171798">
            <a:off x="8361789" y="3001274"/>
            <a:ext cx="1219218" cy="3364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CA" sz="4200">
              <a:solidFill>
                <a:schemeClr val="accent1">
                  <a:lumMod val="50000"/>
                </a:schemeClr>
              </a:solidFill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pic>
        <p:nvPicPr>
          <p:cNvPr id="22" name="Content Placeholder 9" descr="sidetoside_new.eps"/>
          <p:cNvPicPr>
            <a:picLocks noChangeAspect="1"/>
          </p:cNvPicPr>
          <p:nvPr/>
        </p:nvPicPr>
        <p:blipFill rotWithShape="1">
          <a:blip r:embed="rId2" cstate="print"/>
          <a:srcRect l="34997" r="37080"/>
          <a:stretch/>
        </p:blipFill>
        <p:spPr>
          <a:xfrm flipH="1">
            <a:off x="8819701" y="2493055"/>
            <a:ext cx="1214074" cy="1205521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 bwMode="auto">
          <a:xfrm rot="1409572">
            <a:off x="9811526" y="3306615"/>
            <a:ext cx="862049" cy="33926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CA" sz="4200">
              <a:solidFill>
                <a:schemeClr val="accent1">
                  <a:lumMod val="50000"/>
                </a:schemeClr>
              </a:solidFill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 rot="1409572">
            <a:off x="8654148" y="3338056"/>
            <a:ext cx="862049" cy="33926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CA" sz="4200">
              <a:solidFill>
                <a:schemeClr val="accent1">
                  <a:lumMod val="50000"/>
                </a:schemeClr>
              </a:solidFill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2374139" y="2596882"/>
            <a:ext cx="1744222" cy="439419"/>
            <a:chOff x="850139" y="2596881"/>
            <a:chExt cx="1744222" cy="439419"/>
          </a:xfrm>
        </p:grpSpPr>
        <p:grpSp>
          <p:nvGrpSpPr>
            <p:cNvPr id="37" name="Group 36"/>
            <p:cNvGrpSpPr/>
            <p:nvPr/>
          </p:nvGrpSpPr>
          <p:grpSpPr>
            <a:xfrm>
              <a:off x="850139" y="2639682"/>
              <a:ext cx="756220" cy="396618"/>
              <a:chOff x="850139" y="2639682"/>
              <a:chExt cx="756220" cy="396618"/>
            </a:xfrm>
          </p:grpSpPr>
          <p:cxnSp>
            <p:nvCxnSpPr>
              <p:cNvPr id="33" name="Straight Arrow Connector 32"/>
              <p:cNvCxnSpPr/>
              <p:nvPr/>
            </p:nvCxnSpPr>
            <p:spPr bwMode="auto">
              <a:xfrm flipV="1">
                <a:off x="850139" y="2639682"/>
                <a:ext cx="0" cy="382233"/>
              </a:xfrm>
              <a:prstGeom prst="straightConnector1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7AB51D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35" name="Straight Arrow Connector 34"/>
              <p:cNvCxnSpPr/>
              <p:nvPr/>
            </p:nvCxnSpPr>
            <p:spPr bwMode="auto">
              <a:xfrm flipV="1">
                <a:off x="1606359" y="2769546"/>
                <a:ext cx="0" cy="266754"/>
              </a:xfrm>
              <a:prstGeom prst="straightConnector1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7AB51D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grpSp>
          <p:nvGrpSpPr>
            <p:cNvPr id="38" name="Group 37"/>
            <p:cNvGrpSpPr/>
            <p:nvPr/>
          </p:nvGrpSpPr>
          <p:grpSpPr>
            <a:xfrm rot="961228">
              <a:off x="1838141" y="2596881"/>
              <a:ext cx="756220" cy="396618"/>
              <a:chOff x="850139" y="2639682"/>
              <a:chExt cx="756220" cy="396618"/>
            </a:xfrm>
          </p:grpSpPr>
          <p:cxnSp>
            <p:nvCxnSpPr>
              <p:cNvPr id="39" name="Straight Arrow Connector 38"/>
              <p:cNvCxnSpPr/>
              <p:nvPr/>
            </p:nvCxnSpPr>
            <p:spPr bwMode="auto">
              <a:xfrm flipV="1">
                <a:off x="850139" y="2639682"/>
                <a:ext cx="0" cy="382233"/>
              </a:xfrm>
              <a:prstGeom prst="straightConnector1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7AB51D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40" name="Straight Arrow Connector 39"/>
              <p:cNvCxnSpPr/>
              <p:nvPr/>
            </p:nvCxnSpPr>
            <p:spPr bwMode="auto">
              <a:xfrm flipV="1">
                <a:off x="1606359" y="2769546"/>
                <a:ext cx="0" cy="266754"/>
              </a:xfrm>
              <a:prstGeom prst="straightConnector1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7AB51D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</p:grpSp>
      <p:sp>
        <p:nvSpPr>
          <p:cNvPr id="41" name="Arc 40"/>
          <p:cNvSpPr/>
          <p:nvPr/>
        </p:nvSpPr>
        <p:spPr bwMode="auto">
          <a:xfrm>
            <a:off x="3332523" y="3116317"/>
            <a:ext cx="399458" cy="370855"/>
          </a:xfrm>
          <a:prstGeom prst="arc">
            <a:avLst>
              <a:gd name="adj1" fmla="val 1194605"/>
              <a:gd name="adj2" fmla="val 14777349"/>
            </a:avLst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CA" sz="4200">
              <a:solidFill>
                <a:schemeClr val="accent1">
                  <a:lumMod val="50000"/>
                </a:schemeClr>
              </a:solidFill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 flipH="1">
            <a:off x="7992279" y="2642092"/>
            <a:ext cx="1744222" cy="439419"/>
            <a:chOff x="850139" y="2596881"/>
            <a:chExt cx="1744222" cy="439419"/>
          </a:xfrm>
        </p:grpSpPr>
        <p:grpSp>
          <p:nvGrpSpPr>
            <p:cNvPr id="45" name="Group 44"/>
            <p:cNvGrpSpPr/>
            <p:nvPr/>
          </p:nvGrpSpPr>
          <p:grpSpPr>
            <a:xfrm>
              <a:off x="850139" y="2639682"/>
              <a:ext cx="756220" cy="396618"/>
              <a:chOff x="850139" y="2639682"/>
              <a:chExt cx="756220" cy="396618"/>
            </a:xfrm>
          </p:grpSpPr>
          <p:cxnSp>
            <p:nvCxnSpPr>
              <p:cNvPr id="49" name="Straight Arrow Connector 48"/>
              <p:cNvCxnSpPr/>
              <p:nvPr/>
            </p:nvCxnSpPr>
            <p:spPr bwMode="auto">
              <a:xfrm flipV="1">
                <a:off x="850139" y="2639682"/>
                <a:ext cx="0" cy="382233"/>
              </a:xfrm>
              <a:prstGeom prst="straightConnector1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7AB51D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50" name="Straight Arrow Connector 49"/>
              <p:cNvCxnSpPr/>
              <p:nvPr/>
            </p:nvCxnSpPr>
            <p:spPr bwMode="auto">
              <a:xfrm flipV="1">
                <a:off x="1606359" y="2769546"/>
                <a:ext cx="0" cy="266754"/>
              </a:xfrm>
              <a:prstGeom prst="straightConnector1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7AB51D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grpSp>
          <p:nvGrpSpPr>
            <p:cNvPr id="46" name="Group 45"/>
            <p:cNvGrpSpPr/>
            <p:nvPr/>
          </p:nvGrpSpPr>
          <p:grpSpPr>
            <a:xfrm rot="961228">
              <a:off x="1838141" y="2596881"/>
              <a:ext cx="756220" cy="396618"/>
              <a:chOff x="850139" y="2639682"/>
              <a:chExt cx="756220" cy="396618"/>
            </a:xfrm>
          </p:grpSpPr>
          <p:cxnSp>
            <p:nvCxnSpPr>
              <p:cNvPr id="47" name="Straight Arrow Connector 46"/>
              <p:cNvCxnSpPr/>
              <p:nvPr/>
            </p:nvCxnSpPr>
            <p:spPr bwMode="auto">
              <a:xfrm flipV="1">
                <a:off x="850139" y="2639682"/>
                <a:ext cx="0" cy="382233"/>
              </a:xfrm>
              <a:prstGeom prst="straightConnector1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7AB51D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48" name="Straight Arrow Connector 47"/>
              <p:cNvCxnSpPr/>
              <p:nvPr/>
            </p:nvCxnSpPr>
            <p:spPr bwMode="auto">
              <a:xfrm flipV="1">
                <a:off x="1606359" y="2769546"/>
                <a:ext cx="0" cy="266754"/>
              </a:xfrm>
              <a:prstGeom prst="straightConnector1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7AB51D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</p:grpSp>
      <p:sp>
        <p:nvSpPr>
          <p:cNvPr id="42" name="Title 1">
            <a:extLst>
              <a:ext uri="{FF2B5EF4-FFF2-40B4-BE49-F238E27FC236}">
                <a16:creationId xmlns:a16="http://schemas.microsoft.com/office/drawing/2014/main" id="{66B7DEF5-2D4F-4E88-890E-B38ED2F51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926" y="312540"/>
            <a:ext cx="11016308" cy="625637"/>
          </a:xfrm>
        </p:spPr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Translation</a:t>
            </a:r>
          </a:p>
        </p:txBody>
      </p:sp>
    </p:spTree>
    <p:extLst>
      <p:ext uri="{BB962C8B-B14F-4D97-AF65-F5344CB8AC3E}">
        <p14:creationId xmlns:p14="http://schemas.microsoft.com/office/powerpoint/2010/main" val="203442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E7664-B57F-EE40-A0A3-786B42A86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Yaw</a:t>
            </a: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11A49-7A56-6D42-8366-11B15BE7F48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444516" y="1537278"/>
            <a:ext cx="2932684" cy="1068300"/>
          </a:xfrm>
        </p:spPr>
        <p:txBody>
          <a:bodyPr>
            <a:normAutofit/>
          </a:bodyPr>
          <a:lstStyle/>
          <a:p>
            <a:pPr marL="7937" indent="0">
              <a:buNone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How do you get the robot to steer/yaw?</a:t>
            </a:r>
          </a:p>
          <a:p>
            <a:pPr marL="7937" indent="0">
              <a:buNone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7937" indent="0">
              <a:buNone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1D5BC0-CBF5-5E4B-A56B-793776DC945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92833" y="6340988"/>
            <a:ext cx="214119" cy="238356"/>
          </a:xfrm>
        </p:spPr>
        <p:txBody>
          <a:bodyPr/>
          <a:lstStyle/>
          <a:p>
            <a:fld id="{8DAF2FF1-0F85-5948-B45D-85D15C7A6F9F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/>
              <a:t>35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A87B6D-0428-984B-8863-A32B3EFF80FD}"/>
              </a:ext>
            </a:extLst>
          </p:cNvPr>
          <p:cNvGrpSpPr>
            <a:grpSpLocks noChangeAspect="1"/>
          </p:cNvGrpSpPr>
          <p:nvPr/>
        </p:nvGrpSpPr>
        <p:grpSpPr>
          <a:xfrm>
            <a:off x="701756" y="1168698"/>
            <a:ext cx="6928199" cy="4618800"/>
            <a:chOff x="538163" y="1120775"/>
            <a:chExt cx="7713966" cy="5142645"/>
          </a:xfrm>
        </p:grpSpPr>
        <p:pic>
          <p:nvPicPr>
            <p:cNvPr id="6" name="Picture 5" descr="_MG_1108.jpg">
              <a:extLst>
                <a:ext uri="{FF2B5EF4-FFF2-40B4-BE49-F238E27FC236}">
                  <a16:creationId xmlns:a16="http://schemas.microsoft.com/office/drawing/2014/main" id="{6EF2D448-8BFC-7E4D-9D02-2AD7AE53F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8163" y="1120775"/>
              <a:ext cx="7713966" cy="514264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2127DAE-326D-2048-8604-BFD35D7094A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6877" y="4662734"/>
              <a:ext cx="480000" cy="304762"/>
            </a:xfrm>
            <a:prstGeom prst="rect">
              <a:avLst/>
            </a:prstGeom>
          </p:spPr>
        </p:pic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57DE58E-6664-364C-A596-DF136AA26380}"/>
                </a:ext>
              </a:extLst>
            </p:cNvPr>
            <p:cNvSpPr/>
            <p:nvPr/>
          </p:nvSpPr>
          <p:spPr bwMode="auto">
            <a:xfrm>
              <a:off x="5334000" y="4931229"/>
              <a:ext cx="2057400" cy="1005114"/>
            </a:xfrm>
            <a:prstGeom prst="arc">
              <a:avLst>
                <a:gd name="adj1" fmla="val 16200000"/>
                <a:gd name="adj2" fmla="val 11679081"/>
              </a:avLst>
            </a:prstGeom>
            <a:noFill/>
            <a:ln w="76200" cap="flat" cmpd="sng" algn="ctr">
              <a:solidFill>
                <a:srgbClr val="C00000"/>
              </a:solidFill>
              <a:prstDash val="solid"/>
              <a:round/>
              <a:headEnd type="stealth" w="lg" len="lg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CA" sz="4200">
                <a:solidFill>
                  <a:schemeClr val="accent1">
                    <a:lumMod val="50000"/>
                  </a:schemeClr>
                </a:solidFill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6AE5B6F7-431D-F841-973A-A63C392338CD}"/>
                </a:ext>
              </a:extLst>
            </p:cNvPr>
            <p:cNvSpPr/>
            <p:nvPr/>
          </p:nvSpPr>
          <p:spPr bwMode="auto">
            <a:xfrm>
              <a:off x="2046515" y="1120775"/>
              <a:ext cx="2057400" cy="1005114"/>
            </a:xfrm>
            <a:prstGeom prst="arc">
              <a:avLst>
                <a:gd name="adj1" fmla="val 16200000"/>
                <a:gd name="adj2" fmla="val 11679081"/>
              </a:avLst>
            </a:prstGeom>
            <a:noFill/>
            <a:ln w="76200" cap="flat" cmpd="sng" algn="ctr">
              <a:solidFill>
                <a:srgbClr val="C00000"/>
              </a:solidFill>
              <a:prstDash val="solid"/>
              <a:round/>
              <a:headEnd type="stealth" w="lg" len="lg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CA" sz="4200">
                <a:solidFill>
                  <a:schemeClr val="accent1">
                    <a:lumMod val="50000"/>
                  </a:schemeClr>
                </a:solidFill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A9F5C274-A535-5E4C-82A4-671723A45EE2}"/>
                </a:ext>
              </a:extLst>
            </p:cNvPr>
            <p:cNvSpPr/>
            <p:nvPr/>
          </p:nvSpPr>
          <p:spPr bwMode="auto">
            <a:xfrm>
              <a:off x="664028" y="3831772"/>
              <a:ext cx="2057400" cy="1005114"/>
            </a:xfrm>
            <a:prstGeom prst="arc">
              <a:avLst>
                <a:gd name="adj1" fmla="val 16200000"/>
                <a:gd name="adj2" fmla="val 12477100"/>
              </a:avLst>
            </a:prstGeom>
            <a:noFill/>
            <a:ln w="76200" cap="flat" cmpd="sng" algn="ctr">
              <a:solidFill>
                <a:srgbClr val="C00000"/>
              </a:solidFill>
              <a:prstDash val="solid"/>
              <a:round/>
              <a:headEnd type="none" w="lg" len="lg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CA" sz="4200">
                <a:solidFill>
                  <a:schemeClr val="accent1">
                    <a:lumMod val="50000"/>
                  </a:schemeClr>
                </a:solidFill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7F678643-4269-A042-A665-8DC0602606EC}"/>
                </a:ext>
              </a:extLst>
            </p:cNvPr>
            <p:cNvSpPr/>
            <p:nvPr/>
          </p:nvSpPr>
          <p:spPr bwMode="auto">
            <a:xfrm>
              <a:off x="5910942" y="2079172"/>
              <a:ext cx="2057400" cy="1005114"/>
            </a:xfrm>
            <a:prstGeom prst="arc">
              <a:avLst>
                <a:gd name="adj1" fmla="val 16200000"/>
                <a:gd name="adj2" fmla="val 12585856"/>
              </a:avLst>
            </a:prstGeom>
            <a:noFill/>
            <a:ln w="76200" cap="flat" cmpd="sng" algn="ctr">
              <a:solidFill>
                <a:srgbClr val="C00000"/>
              </a:solidFill>
              <a:prstDash val="solid"/>
              <a:round/>
              <a:headEnd type="none" w="lg" len="lg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CA" sz="4200">
                <a:solidFill>
                  <a:schemeClr val="accent1">
                    <a:lumMod val="50000"/>
                  </a:schemeClr>
                </a:solidFill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3AF71FA-7287-E449-BB79-4468B9687D9C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006" y="1569395"/>
              <a:ext cx="491429" cy="30476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9C3F91B-D27C-B84D-A95A-D2D6D95770D6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5109" y="1716514"/>
              <a:ext cx="495238" cy="31238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5A756DC-6353-0640-BD64-97386DDD0BDA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896" y="3379463"/>
              <a:ext cx="502857" cy="30476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84209D44-F6E3-4711-A6D5-E6809B179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44516" y="3418421"/>
                <a:ext cx="2932684" cy="148014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91424" tIns="91424" rIns="91424" bIns="91424">
                <a:normAutofit/>
              </a:bodyPr>
              <a:lstStyle>
                <a:lvl1pPr marL="288925" marR="0" indent="-280988" algn="l" defTabSz="482346" rtl="0" eaLnBrk="1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001337"/>
                  </a:buClr>
                  <a:buSzPct val="100000"/>
                  <a:buFontTx/>
                  <a:buChar char="•"/>
                  <a:tabLst/>
                  <a:defRPr sz="2000" b="0" i="0" u="none" strike="noStrike" cap="none" spc="0" baseline="0">
                    <a:ln>
                      <a:noFill/>
                    </a:ln>
                    <a:solidFill>
                      <a:srgbClr val="001337"/>
                    </a:solidFill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Helvetica Neue Light"/>
                  </a:defRPr>
                </a:lvl1pPr>
                <a:lvl2pPr marL="525583" marR="0" indent="-285750" algn="l" defTabSz="482346" rtl="0" eaLnBrk="1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001337"/>
                  </a:buClr>
                  <a:buSzPct val="100000"/>
                  <a:buFontTx/>
                  <a:buChar char="•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1337"/>
                    </a:solidFill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Helvetica Neue Light"/>
                  </a:defRPr>
                </a:lvl2pPr>
                <a:lvl3pPr marL="776135" marR="0" indent="-285750" algn="l" defTabSz="482346" rtl="0" eaLnBrk="1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001337"/>
                  </a:buClr>
                  <a:buSzPct val="100000"/>
                  <a:buFontTx/>
                  <a:buChar char="•"/>
                  <a:tabLst/>
                  <a:defRPr sz="1600" b="0" i="0" u="none" strike="noStrike" cap="none" spc="0" baseline="0">
                    <a:ln>
                      <a:noFill/>
                    </a:ln>
                    <a:solidFill>
                      <a:srgbClr val="001337"/>
                    </a:solidFill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Helvetica Neue Light"/>
                  </a:defRPr>
                </a:lvl3pPr>
                <a:lvl4pPr marL="1017308" marR="0" indent="-285750" algn="l" defTabSz="482346" rtl="0" eaLnBrk="1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001337"/>
                  </a:buClr>
                  <a:buSzPct val="100000"/>
                  <a:buFontTx/>
                  <a:buChar char="•"/>
                  <a:tabLst/>
                  <a:defRPr sz="1400" b="0" i="0" u="none" strike="noStrike" cap="none" spc="0" baseline="0">
                    <a:ln>
                      <a:noFill/>
                    </a:ln>
                    <a:solidFill>
                      <a:srgbClr val="001337"/>
                    </a:solidFill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Helvetica Neue Light"/>
                  </a:defRPr>
                </a:lvl4pPr>
                <a:lvl5pPr marL="1203325" marR="0" indent="-231775" algn="l" defTabSz="482346" rtl="0" eaLnBrk="1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001337"/>
                  </a:buClr>
                  <a:buSzPct val="100000"/>
                  <a:buFontTx/>
                  <a:buChar char="•"/>
                  <a:tabLst/>
                  <a:defRPr sz="1200" b="0" i="0" u="none" strike="noStrike" cap="none" spc="0" baseline="0">
                    <a:ln>
                      <a:noFill/>
                    </a:ln>
                    <a:solidFill>
                      <a:srgbClr val="001337"/>
                    </a:solidFill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Helvetica Neue Light"/>
                  </a:defRPr>
                </a:lvl5pPr>
                <a:lvl6pPr marL="1447038" marR="0" indent="-280967" algn="l" defTabSz="482346" rtl="0" eaLnBrk="1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001337"/>
                  </a:buClr>
                  <a:buSzPts val="2800"/>
                  <a:buFont typeface="Arial"/>
                  <a:buChar char="•"/>
                  <a:tabLst/>
                  <a:defRPr sz="1477" b="0" i="0" u="none" strike="noStrike" cap="none" spc="0" baseline="0">
                    <a:ln>
                      <a:noFill/>
                    </a:ln>
                    <a:solidFill>
                      <a:srgbClr val="001337"/>
                    </a:solidFill>
                    <a:uFillTx/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6pPr>
                <a:lvl7pPr marL="1688211" marR="0" indent="-280967" algn="l" defTabSz="482346" rtl="0" eaLnBrk="1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001337"/>
                  </a:buClr>
                  <a:buSzPts val="2800"/>
                  <a:buFont typeface="Arial"/>
                  <a:buChar char="•"/>
                  <a:tabLst/>
                  <a:defRPr sz="1477" b="0" i="0" u="none" strike="noStrike" cap="none" spc="0" baseline="0">
                    <a:ln>
                      <a:noFill/>
                    </a:ln>
                    <a:solidFill>
                      <a:srgbClr val="001337"/>
                    </a:solidFill>
                    <a:uFillTx/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7pPr>
                <a:lvl8pPr marL="1929384" marR="0" indent="-280967" algn="l" defTabSz="482346" rtl="0" eaLnBrk="1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001337"/>
                  </a:buClr>
                  <a:buSzPts val="2800"/>
                  <a:buFont typeface="Arial"/>
                  <a:buChar char="•"/>
                  <a:tabLst/>
                  <a:defRPr sz="1477" b="0" i="0" u="none" strike="noStrike" cap="none" spc="0" baseline="0">
                    <a:ln>
                      <a:noFill/>
                    </a:ln>
                    <a:solidFill>
                      <a:srgbClr val="001337"/>
                    </a:solidFill>
                    <a:uFillTx/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8pPr>
                <a:lvl9pPr marL="2170557" marR="0" indent="-280967" algn="l" defTabSz="482346" rtl="0" eaLnBrk="1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001337"/>
                  </a:buClr>
                  <a:buSzPts val="2800"/>
                  <a:buFont typeface="Arial"/>
                  <a:buChar char="•"/>
                  <a:tabLst/>
                  <a:defRPr sz="1477" b="0" i="0" u="none" strike="noStrike" cap="none" spc="0" baseline="0">
                    <a:ln>
                      <a:noFill/>
                    </a:ln>
                    <a:solidFill>
                      <a:srgbClr val="001337"/>
                    </a:solidFill>
                    <a:uFillTx/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9pPr>
              </a:lstStyle>
              <a:p>
                <a:pPr marL="7937" indent="0">
                  <a:buNone/>
                </a:pPr>
                <a:r>
                  <a:rPr lang="en-CA" sz="2400" dirty="0"/>
                  <a:t>Increase or decrease the speed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kern="0" dirty="0">
                    <a:solidFill>
                      <a:schemeClr val="accent1">
                        <a:lumMod val="50000"/>
                      </a:schemeClr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kern="0" dirty="0">
                    <a:solidFill>
                      <a:schemeClr val="accent1">
                        <a:lumMod val="50000"/>
                      </a:schemeClr>
                    </a:solidFill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CA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kern="0" dirty="0">
                    <a:solidFill>
                      <a:schemeClr val="accent1">
                        <a:lumMod val="50000"/>
                      </a:schemeClr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2400" kern="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7937" indent="0">
                  <a:buFontTx/>
                  <a:buNone/>
                </a:pPr>
                <a:endParaRPr lang="en-US" sz="2400" kern="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84209D44-F6E3-4711-A6D5-E6809B179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516" y="3418421"/>
                <a:ext cx="2932684" cy="1480149"/>
              </a:xfrm>
              <a:prstGeom prst="rect">
                <a:avLst/>
              </a:prstGeom>
              <a:blipFill>
                <a:blip r:embed="rId11"/>
                <a:stretch>
                  <a:fillRect l="-2911" t="-41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871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0711" y="5834529"/>
            <a:ext cx="3026174" cy="625637"/>
          </a:xfrm>
        </p:spPr>
        <p:txBody>
          <a:bodyPr>
            <a:normAutofit/>
          </a:bodyPr>
          <a:lstStyle/>
          <a:p>
            <a:pPr algn="r"/>
            <a:r>
              <a:rPr lang="en-CA" sz="2000" dirty="0" err="1">
                <a:solidFill>
                  <a:schemeClr val="accent1">
                    <a:lumMod val="50000"/>
                  </a:schemeClr>
                </a:solidFill>
              </a:rPr>
              <a:t>youtu.be</a:t>
            </a:r>
            <a:r>
              <a:rPr lang="en-CA" sz="2000" dirty="0">
                <a:solidFill>
                  <a:schemeClr val="accent1">
                    <a:lumMod val="50000"/>
                  </a:schemeClr>
                </a:solidFill>
              </a:rPr>
              <a:t>/NPvGxIBt3Hs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92833" y="6340988"/>
            <a:ext cx="214119" cy="238356"/>
          </a:xfrm>
        </p:spPr>
        <p:txBody>
          <a:bodyPr/>
          <a:lstStyle/>
          <a:p>
            <a:fld id="{8DAF2FF1-0F85-5948-B45D-85D15C7A6F9F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/>
              <a:t>36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Online Media 7" descr="Dance Together!">
            <a:hlinkClick r:id="" action="ppaction://media"/>
            <a:extLst>
              <a:ext uri="{FF2B5EF4-FFF2-40B4-BE49-F238E27FC236}">
                <a16:creationId xmlns:a16="http://schemas.microsoft.com/office/drawing/2014/main" id="{482D1A33-CB31-1548-A330-01A0BB21D29C}"/>
              </a:ext>
            </a:extLst>
          </p:cNvPr>
          <p:cNvPicPr>
            <a:picLocks noGrp="1" noRot="1" noChangeAspect="1"/>
          </p:cNvPicPr>
          <p:nvPr>
            <p:ph sz="quarter" idx="12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55115" y="938177"/>
            <a:ext cx="8881770" cy="499589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2C4DC81-983A-2341-9196-9789B459492E}"/>
              </a:ext>
            </a:extLst>
          </p:cNvPr>
          <p:cNvSpPr txBox="1">
            <a:spLocks/>
          </p:cNvSpPr>
          <p:nvPr/>
        </p:nvSpPr>
        <p:spPr>
          <a:xfrm>
            <a:off x="567926" y="312540"/>
            <a:ext cx="11016308" cy="625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normAutofit/>
          </a:bodyPr>
          <a:lstStyle>
            <a:lvl1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8585A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Helvetica Neue"/>
              </a:defRPr>
            </a:lvl1pPr>
            <a:lvl2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CA" sz="2800" kern="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Dance</a:t>
            </a:r>
          </a:p>
        </p:txBody>
      </p:sp>
    </p:spTree>
    <p:extLst>
      <p:ext uri="{BB962C8B-B14F-4D97-AF65-F5344CB8AC3E}">
        <p14:creationId xmlns:p14="http://schemas.microsoft.com/office/powerpoint/2010/main" val="252601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715867" y="1119560"/>
            <a:ext cx="6548534" cy="50932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The robot has </a:t>
            </a:r>
            <a:r>
              <a:rPr lang="en-CA" sz="2400" b="1" u="sng" dirty="0">
                <a:solidFill>
                  <a:schemeClr val="accent1">
                    <a:lumMod val="50000"/>
                  </a:schemeClr>
                </a:solidFill>
              </a:rPr>
              <a:t>6 degrees of freedom</a:t>
            </a:r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!</a:t>
            </a:r>
          </a:p>
          <a:p>
            <a:pPr marL="0" indent="0">
              <a:buNone/>
            </a:pPr>
            <a:endParaRPr lang="en-CA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How many </a:t>
            </a:r>
            <a:r>
              <a:rPr lang="en-CA" sz="2400" b="1" dirty="0">
                <a:solidFill>
                  <a:schemeClr val="accent1">
                    <a:lumMod val="50000"/>
                  </a:schemeClr>
                </a:solidFill>
              </a:rPr>
              <a:t>different</a:t>
            </a:r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CA" sz="2400" b="1" dirty="0">
                <a:solidFill>
                  <a:schemeClr val="accent1">
                    <a:lumMod val="50000"/>
                  </a:schemeClr>
                </a:solidFill>
              </a:rPr>
              <a:t>ways</a:t>
            </a:r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 can you </a:t>
            </a:r>
            <a:r>
              <a:rPr lang="en-CA" sz="2400" b="1" dirty="0">
                <a:solidFill>
                  <a:schemeClr val="accent1">
                    <a:lumMod val="50000"/>
                  </a:schemeClr>
                </a:solidFill>
              </a:rPr>
              <a:t>rotate or translate</a:t>
            </a:r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 the robot?</a:t>
            </a:r>
          </a:p>
          <a:p>
            <a:pPr marL="457200" indent="-457200">
              <a:buFont typeface="+mj-lt"/>
              <a:buAutoNum type="arabicPeriod"/>
            </a:pPr>
            <a:endParaRPr lang="en-CA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How many of them are </a:t>
            </a:r>
            <a:r>
              <a:rPr lang="en-CA" sz="2400" b="1" dirty="0">
                <a:solidFill>
                  <a:schemeClr val="accent1">
                    <a:lumMod val="50000"/>
                  </a:schemeClr>
                </a:solidFill>
              </a:rPr>
              <a:t>independent</a:t>
            </a:r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CA" sz="2400" b="1" dirty="0">
                <a:solidFill>
                  <a:schemeClr val="accent1">
                    <a:lumMod val="50000"/>
                  </a:schemeClr>
                </a:solidFill>
              </a:rPr>
              <a:t>given</a:t>
            </a:r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 that the robot has </a:t>
            </a:r>
            <a:r>
              <a:rPr lang="en-CA" sz="2400" b="1" dirty="0">
                <a:solidFill>
                  <a:schemeClr val="accent1">
                    <a:lumMod val="50000"/>
                  </a:schemeClr>
                </a:solidFill>
              </a:rPr>
              <a:t>4 motors</a:t>
            </a:r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92833" y="6340988"/>
            <a:ext cx="214119" cy="238356"/>
          </a:xfrm>
        </p:spPr>
        <p:txBody>
          <a:bodyPr/>
          <a:lstStyle/>
          <a:p>
            <a:fld id="{8DAF2FF1-0F85-5948-B45D-85D15C7A6F9F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/>
              <a:t>37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Picture 2" descr="E:\BACKUP_LAST_LENOVO_PARTIALLYCOPIEDONSAMSUNG\2012-08-23 Backup\_Mine\COPIED ETH - Pictures\_fma\FMA_onNAS\Pictures\2009-03-25 Photoshoot DMAVT (hover w old markers, two vehicles, Angela)\ZUEB229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5" r="20630" b="29214"/>
          <a:stretch/>
        </p:blipFill>
        <p:spPr bwMode="auto">
          <a:xfrm>
            <a:off x="7575296" y="976809"/>
            <a:ext cx="3900838" cy="524460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48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Quadrotor Dynamics and Control I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542925" indent="-542925">
              <a:buFont typeface="+mj-lt"/>
              <a:buAutoNum type="arabicPeriod"/>
            </a:pPr>
            <a:r>
              <a:rPr lang="en-CA" sz="4000" dirty="0">
                <a:solidFill>
                  <a:schemeClr val="accent1">
                    <a:lumMod val="50000"/>
                  </a:schemeClr>
                </a:solidFill>
              </a:rPr>
              <a:t>Motivation</a:t>
            </a: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How does a quadrotor move?</a:t>
            </a: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What is the quadrotor control architecture?</a:t>
            </a: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How to control a 1D quadrotor?</a:t>
            </a:r>
          </a:p>
          <a:p>
            <a:pPr marL="742950" indent="-742950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Simulator and initial control exploration</a:t>
            </a:r>
          </a:p>
          <a:p>
            <a:pPr marL="742950" indent="-742950">
              <a:buFont typeface="+mj-lt"/>
              <a:buAutoNum type="arabicPeriod"/>
            </a:pPr>
            <a:endParaRPr lang="en-CA" sz="38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CA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753747" y="6340988"/>
            <a:ext cx="153205" cy="238356"/>
          </a:xfrm>
        </p:spPr>
        <p:txBody>
          <a:bodyPr/>
          <a:lstStyle/>
          <a:p>
            <a:fld id="{8DAF2FF1-0F85-5948-B45D-85D15C7A6F9F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/>
              <a:t>38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05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Nested Control Architecture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92833" y="6340988"/>
            <a:ext cx="214119" cy="238356"/>
          </a:xfrm>
        </p:spPr>
        <p:txBody>
          <a:bodyPr/>
          <a:lstStyle/>
          <a:p>
            <a:fld id="{8DAF2FF1-0F85-5948-B45D-85D15C7A6F9F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/>
              <a:t>39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CE9E40-9267-439D-9AC8-62E2C8198355}"/>
              </a:ext>
            </a:extLst>
          </p:cNvPr>
          <p:cNvSpPr txBox="1"/>
          <p:nvPr/>
        </p:nvSpPr>
        <p:spPr>
          <a:xfrm>
            <a:off x="2193278" y="5141481"/>
            <a:ext cx="7805443" cy="11695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hangingPunct="0"/>
            <a:r>
              <a:rPr lang="en-CA" sz="28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Enables a systematic translation of a high-level objective into a plant input</a:t>
            </a:r>
            <a:endParaRPr lang="en-CA" sz="28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6F95314-BD08-40E2-930C-924E85AA09B7}"/>
              </a:ext>
            </a:extLst>
          </p:cNvPr>
          <p:cNvGrpSpPr/>
          <p:nvPr/>
        </p:nvGrpSpPr>
        <p:grpSpPr>
          <a:xfrm>
            <a:off x="77406" y="1670833"/>
            <a:ext cx="4228332" cy="2543955"/>
            <a:chOff x="157574" y="1703893"/>
            <a:chExt cx="4228332" cy="254395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F7C3045-B6A7-4271-B8F5-3AC58183DC3F}"/>
                </a:ext>
              </a:extLst>
            </p:cNvPr>
            <p:cNvGrpSpPr/>
            <p:nvPr/>
          </p:nvGrpSpPr>
          <p:grpSpPr>
            <a:xfrm>
              <a:off x="157574" y="1703893"/>
              <a:ext cx="4228332" cy="2543955"/>
              <a:chOff x="246557" y="1674407"/>
              <a:chExt cx="4228332" cy="2543955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2938623" y="1674407"/>
                <a:ext cx="153626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200" dirty="0">
                    <a:solidFill>
                      <a:schemeClr val="accent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Mid-level objective 1</a:t>
                </a: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5D774321-785E-4F1B-BF9F-3E10E3157E3F}"/>
                  </a:ext>
                </a:extLst>
              </p:cNvPr>
              <p:cNvGrpSpPr/>
              <p:nvPr/>
            </p:nvGrpSpPr>
            <p:grpSpPr>
              <a:xfrm>
                <a:off x="246557" y="2488933"/>
                <a:ext cx="3759699" cy="1729429"/>
                <a:chOff x="246557" y="2488933"/>
                <a:chExt cx="3759699" cy="1729429"/>
              </a:xfrm>
            </p:grpSpPr>
            <p:sp>
              <p:nvSpPr>
                <p:cNvPr id="47" name="TextBox 46"/>
                <p:cNvSpPr txBox="1"/>
                <p:nvPr/>
              </p:nvSpPr>
              <p:spPr>
                <a:xfrm>
                  <a:off x="246557" y="2488933"/>
                  <a:ext cx="1697833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2200" dirty="0">
                      <a:solidFill>
                        <a:schemeClr val="accent1">
                          <a:lumMod val="50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High-level objective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2073226" y="2658211"/>
                  <a:ext cx="1933030" cy="430887"/>
                </a:xfrm>
                <a:prstGeom prst="rect">
                  <a:avLst/>
                </a:prstGeom>
                <a:noFill/>
                <a:ln w="28575">
                  <a:solidFill>
                    <a:srgbClr val="FF660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2200" dirty="0">
                      <a:solidFill>
                        <a:srgbClr val="FF66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High-Level Task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2278743" y="3448921"/>
                  <a:ext cx="1342804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2200" dirty="0">
                      <a:solidFill>
                        <a:schemeClr val="accent1">
                          <a:lumMod val="50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Measured features</a:t>
                  </a:r>
                </a:p>
              </p:txBody>
            </p:sp>
            <p:sp>
              <p:nvSpPr>
                <p:cNvPr id="50" name="Curved Down Arrow 49"/>
                <p:cNvSpPr/>
                <p:nvPr/>
              </p:nvSpPr>
              <p:spPr bwMode="auto">
                <a:xfrm rot="1102039" flipH="1" flipV="1">
                  <a:off x="2631108" y="3133949"/>
                  <a:ext cx="497566" cy="245429"/>
                </a:xfrm>
                <a:prstGeom prst="curvedDownArrow">
                  <a:avLst/>
                </a:prstGeom>
                <a:solidFill>
                  <a:schemeClr val="bg2">
                    <a:lumMod val="50000"/>
                  </a:schemeClr>
                </a:solidFill>
                <a:ln w="25400" cap="flat" cmpd="sng" algn="ctr">
                  <a:solidFill>
                    <a:schemeClr val="bg2">
                      <a:lumMod val="1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200">
                    <a:solidFill>
                      <a:schemeClr val="accent1">
                        <a:lumMod val="50000"/>
                      </a:schemeClr>
                    </a:solidFill>
                    <a:latin typeface="Gill Sans" pitchFamily="-65" charset="0"/>
                    <a:ea typeface="ヒラギノ角ゴ ProN W3" pitchFamily="-65" charset="-128"/>
                    <a:cs typeface="ヒラギノ角ゴ ProN W3" pitchFamily="-65" charset="-128"/>
                    <a:sym typeface="Gill Sans" pitchFamily="-65" charset="0"/>
                  </a:endParaRPr>
                </a:p>
              </p:txBody>
            </p:sp>
            <p:sp>
              <p:nvSpPr>
                <p:cNvPr id="53" name="Right Arrow 52"/>
                <p:cNvSpPr/>
                <p:nvPr/>
              </p:nvSpPr>
              <p:spPr bwMode="auto">
                <a:xfrm>
                  <a:off x="1789366" y="2769280"/>
                  <a:ext cx="264059" cy="192043"/>
                </a:xfrm>
                <a:prstGeom prst="rightArrow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200" dirty="0">
                    <a:solidFill>
                      <a:schemeClr val="accent1">
                        <a:lumMod val="50000"/>
                      </a:schemeClr>
                    </a:solidFill>
                    <a:latin typeface="Gill Sans" pitchFamily="-65" charset="0"/>
                    <a:ea typeface="ヒラギノ角ゴ ProN W3" pitchFamily="-65" charset="-128"/>
                    <a:cs typeface="ヒラギノ角ゴ ProN W3" pitchFamily="-65" charset="-128"/>
                    <a:sym typeface="Gill Sans" pitchFamily="-65" charset="0"/>
                  </a:endParaRPr>
                </a:p>
              </p:txBody>
            </p:sp>
          </p:grpSp>
        </p:grpSp>
        <p:sp>
          <p:nvSpPr>
            <p:cNvPr id="6" name="Right Arrow 51">
              <a:extLst>
                <a:ext uri="{FF2B5EF4-FFF2-40B4-BE49-F238E27FC236}">
                  <a16:creationId xmlns:a16="http://schemas.microsoft.com/office/drawing/2014/main" id="{D437DB74-F664-43D4-ADC3-5D9409726519}"/>
                </a:ext>
              </a:extLst>
            </p:cNvPr>
            <p:cNvSpPr/>
            <p:nvPr/>
          </p:nvSpPr>
          <p:spPr bwMode="auto">
            <a:xfrm>
              <a:off x="3946767" y="2814692"/>
              <a:ext cx="264059" cy="192043"/>
            </a:xfrm>
            <a:prstGeom prst="rightArrow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CA" sz="2200" dirty="0">
                <a:solidFill>
                  <a:schemeClr val="accent1">
                    <a:lumMod val="50000"/>
                  </a:schemeClr>
                </a:solidFill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DA93516-E352-4E2C-8960-B6417F21F4A9}"/>
              </a:ext>
            </a:extLst>
          </p:cNvPr>
          <p:cNvSpPr txBox="1"/>
          <p:nvPr/>
        </p:nvSpPr>
        <p:spPr>
          <a:xfrm>
            <a:off x="4290811" y="2665837"/>
            <a:ext cx="3822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D7743A-D26B-4A95-945F-4A8716C75770}"/>
              </a:ext>
            </a:extLst>
          </p:cNvPr>
          <p:cNvSpPr txBox="1"/>
          <p:nvPr/>
        </p:nvSpPr>
        <p:spPr>
          <a:xfrm>
            <a:off x="7456689" y="2671135"/>
            <a:ext cx="3822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819AD43-F8CD-4DF7-BF4D-1EB247F69D3D}"/>
              </a:ext>
            </a:extLst>
          </p:cNvPr>
          <p:cNvGrpSpPr/>
          <p:nvPr/>
        </p:nvGrpSpPr>
        <p:grpSpPr>
          <a:xfrm>
            <a:off x="7943803" y="1689319"/>
            <a:ext cx="4042889" cy="2890802"/>
            <a:chOff x="7604592" y="1686593"/>
            <a:chExt cx="4042889" cy="289080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82D975C-CD23-4966-9D55-1206F1696CAA}"/>
                </a:ext>
              </a:extLst>
            </p:cNvPr>
            <p:cNvGrpSpPr/>
            <p:nvPr/>
          </p:nvGrpSpPr>
          <p:grpSpPr>
            <a:xfrm>
              <a:off x="7774892" y="2672034"/>
              <a:ext cx="3872589" cy="1905361"/>
              <a:chOff x="6967052" y="2676297"/>
              <a:chExt cx="3872589" cy="1905361"/>
            </a:xfrm>
          </p:grpSpPr>
          <p:sp>
            <p:nvSpPr>
              <p:cNvPr id="34" name="Right Arrow 33"/>
              <p:cNvSpPr/>
              <p:nvPr/>
            </p:nvSpPr>
            <p:spPr bwMode="auto">
              <a:xfrm>
                <a:off x="9183247" y="2801269"/>
                <a:ext cx="216000" cy="192043"/>
              </a:xfrm>
              <a:prstGeom prst="rightArrow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200">
                  <a:solidFill>
                    <a:schemeClr val="accent1">
                      <a:lumMod val="50000"/>
                    </a:schemeClr>
                  </a:solidFill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endParaRP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79E81EE3-0F4E-47F1-A953-F473156E28D0}"/>
                  </a:ext>
                </a:extLst>
              </p:cNvPr>
              <p:cNvGrpSpPr/>
              <p:nvPr/>
            </p:nvGrpSpPr>
            <p:grpSpPr>
              <a:xfrm>
                <a:off x="6967052" y="2676297"/>
                <a:ext cx="3872589" cy="1905361"/>
                <a:chOff x="5738510" y="2641992"/>
                <a:chExt cx="3872589" cy="1905361"/>
              </a:xfrm>
            </p:grpSpPr>
            <p:sp>
              <p:nvSpPr>
                <p:cNvPr id="19" name="TextBox 18"/>
                <p:cNvSpPr txBox="1"/>
                <p:nvPr/>
              </p:nvSpPr>
              <p:spPr>
                <a:xfrm>
                  <a:off x="8170705" y="2641992"/>
                  <a:ext cx="1440394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CA" sz="2200" dirty="0">
                      <a:solidFill>
                        <a:schemeClr val="accent1">
                          <a:lumMod val="50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Plant Input</a:t>
                  </a: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6023319" y="2641992"/>
                  <a:ext cx="1901892" cy="430887"/>
                </a:xfrm>
                <a:prstGeom prst="rect">
                  <a:avLst/>
                </a:prstGeom>
                <a:noFill/>
                <a:ln w="28575">
                  <a:solidFill>
                    <a:srgbClr val="FF66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2200" dirty="0">
                      <a:solidFill>
                        <a:srgbClr val="FF66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Low-Level Task</a:t>
                  </a:r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7462772" y="3777912"/>
                  <a:ext cx="1415865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2200" dirty="0">
                      <a:solidFill>
                        <a:schemeClr val="accent1">
                          <a:lumMod val="50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Measured features</a:t>
                  </a:r>
                </a:p>
              </p:txBody>
            </p:sp>
            <p:sp>
              <p:nvSpPr>
                <p:cNvPr id="28" name="Curved Down Arrow 27"/>
                <p:cNvSpPr/>
                <p:nvPr/>
              </p:nvSpPr>
              <p:spPr bwMode="auto">
                <a:xfrm rot="1102039" flipH="1" flipV="1">
                  <a:off x="7509888" y="3296701"/>
                  <a:ext cx="1069231" cy="471910"/>
                </a:xfrm>
                <a:prstGeom prst="curvedDownArrow">
                  <a:avLst/>
                </a:prstGeom>
                <a:solidFill>
                  <a:schemeClr val="bg2">
                    <a:lumMod val="50000"/>
                  </a:schemeClr>
                </a:solidFill>
                <a:ln w="25400" cap="flat" cmpd="sng" algn="ctr">
                  <a:solidFill>
                    <a:schemeClr val="bg2">
                      <a:lumMod val="1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200">
                    <a:solidFill>
                      <a:schemeClr val="accent1">
                        <a:lumMod val="50000"/>
                      </a:schemeClr>
                    </a:solidFill>
                    <a:latin typeface="Gill Sans" pitchFamily="-65" charset="0"/>
                    <a:ea typeface="ヒラギノ角ゴ ProN W3" pitchFamily="-65" charset="-128"/>
                    <a:cs typeface="ヒラギノ角ゴ ProN W3" pitchFamily="-65" charset="-128"/>
                    <a:sym typeface="Gill Sans" pitchFamily="-65" charset="0"/>
                  </a:endParaRPr>
                </a:p>
              </p:txBody>
            </p:sp>
            <p:sp>
              <p:nvSpPr>
                <p:cNvPr id="35" name="Right Arrow 34"/>
                <p:cNvSpPr/>
                <p:nvPr/>
              </p:nvSpPr>
              <p:spPr bwMode="auto">
                <a:xfrm>
                  <a:off x="5738510" y="2753063"/>
                  <a:ext cx="264059" cy="192043"/>
                </a:xfrm>
                <a:prstGeom prst="rightArrow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200">
                    <a:solidFill>
                      <a:schemeClr val="accent1">
                        <a:lumMod val="50000"/>
                      </a:schemeClr>
                    </a:solidFill>
                    <a:latin typeface="Gill Sans" pitchFamily="-65" charset="0"/>
                    <a:ea typeface="ヒラギノ角ゴ ProN W3" pitchFamily="-65" charset="-128"/>
                    <a:cs typeface="ヒラギノ角ゴ ProN W3" pitchFamily="-65" charset="-128"/>
                    <a:sym typeface="Gill Sans" pitchFamily="-65" charset="0"/>
                  </a:endParaRPr>
                </a:p>
              </p:txBody>
            </p: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A1B80F7-BD4C-41C9-82E5-1BA7616BE960}"/>
                </a:ext>
              </a:extLst>
            </p:cNvPr>
            <p:cNvSpPr txBox="1"/>
            <p:nvPr/>
          </p:nvSpPr>
          <p:spPr>
            <a:xfrm>
              <a:off x="7604592" y="1686593"/>
              <a:ext cx="129466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2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Low-level objective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5CC9E4-098F-4EE4-89A3-B7E8D45CD8C3}"/>
              </a:ext>
            </a:extLst>
          </p:cNvPr>
          <p:cNvGrpSpPr/>
          <p:nvPr/>
        </p:nvGrpSpPr>
        <p:grpSpPr>
          <a:xfrm>
            <a:off x="4287895" y="1680071"/>
            <a:ext cx="3431128" cy="2534717"/>
            <a:chOff x="4287895" y="1680071"/>
            <a:chExt cx="3431128" cy="253471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4B98920-5A85-4834-A905-C48D47C7AF5C}"/>
                </a:ext>
              </a:extLst>
            </p:cNvPr>
            <p:cNvGrpSpPr/>
            <p:nvPr/>
          </p:nvGrpSpPr>
          <p:grpSpPr>
            <a:xfrm>
              <a:off x="4795722" y="2667541"/>
              <a:ext cx="2444967" cy="1547247"/>
              <a:chOff x="4795722" y="2667541"/>
              <a:chExt cx="2444967" cy="1547247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026FF682-B359-4998-A4AC-D56212FAE356}"/>
                  </a:ext>
                </a:extLst>
              </p:cNvPr>
              <p:cNvGrpSpPr/>
              <p:nvPr/>
            </p:nvGrpSpPr>
            <p:grpSpPr>
              <a:xfrm>
                <a:off x="4795722" y="2667541"/>
                <a:ext cx="2150580" cy="1547247"/>
                <a:chOff x="3818691" y="2635520"/>
                <a:chExt cx="2150580" cy="1547247"/>
              </a:xfrm>
            </p:grpSpPr>
            <p:sp>
              <p:nvSpPr>
                <p:cNvPr id="44" name="TextBox 43"/>
                <p:cNvSpPr txBox="1"/>
                <p:nvPr/>
              </p:nvSpPr>
              <p:spPr>
                <a:xfrm>
                  <a:off x="4105171" y="2635520"/>
                  <a:ext cx="1864100" cy="430887"/>
                </a:xfrm>
                <a:prstGeom prst="rect">
                  <a:avLst/>
                </a:prstGeom>
                <a:noFill/>
                <a:ln w="28575">
                  <a:solidFill>
                    <a:srgbClr val="FF660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2200" dirty="0">
                      <a:solidFill>
                        <a:srgbClr val="FF66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Mid-Level Task</a:t>
                  </a: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4323881" y="3413326"/>
                  <a:ext cx="1415865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2200" dirty="0">
                      <a:solidFill>
                        <a:schemeClr val="accent1">
                          <a:lumMod val="50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Measured features</a:t>
                  </a:r>
                </a:p>
              </p:txBody>
            </p:sp>
            <p:sp>
              <p:nvSpPr>
                <p:cNvPr id="46" name="Curved Down Arrow 45"/>
                <p:cNvSpPr/>
                <p:nvPr/>
              </p:nvSpPr>
              <p:spPr bwMode="auto">
                <a:xfrm rot="1102039" flipH="1" flipV="1">
                  <a:off x="4796565" y="3160359"/>
                  <a:ext cx="497566" cy="245429"/>
                </a:xfrm>
                <a:prstGeom prst="curvedDownArrow">
                  <a:avLst/>
                </a:prstGeom>
                <a:solidFill>
                  <a:schemeClr val="bg2">
                    <a:lumMod val="50000"/>
                  </a:schemeClr>
                </a:solidFill>
                <a:ln w="25400" cap="flat" cmpd="sng" algn="ctr">
                  <a:solidFill>
                    <a:schemeClr val="bg2">
                      <a:lumMod val="1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200">
                    <a:solidFill>
                      <a:schemeClr val="accent1">
                        <a:lumMod val="50000"/>
                      </a:schemeClr>
                    </a:solidFill>
                    <a:latin typeface="Gill Sans" pitchFamily="-65" charset="0"/>
                    <a:ea typeface="ヒラギノ角ゴ ProN W3" pitchFamily="-65" charset="-128"/>
                    <a:cs typeface="ヒラギノ角ゴ ProN W3" pitchFamily="-65" charset="-128"/>
                    <a:sym typeface="Gill Sans" pitchFamily="-65" charset="0"/>
                  </a:endParaRPr>
                </a:p>
              </p:txBody>
            </p:sp>
            <p:sp>
              <p:nvSpPr>
                <p:cNvPr id="52" name="Right Arrow 51"/>
                <p:cNvSpPr/>
                <p:nvPr/>
              </p:nvSpPr>
              <p:spPr bwMode="auto">
                <a:xfrm>
                  <a:off x="3818691" y="2733685"/>
                  <a:ext cx="264059" cy="192043"/>
                </a:xfrm>
                <a:prstGeom prst="rightArrow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200" dirty="0">
                    <a:solidFill>
                      <a:schemeClr val="accent1">
                        <a:lumMod val="50000"/>
                      </a:schemeClr>
                    </a:solidFill>
                    <a:latin typeface="Gill Sans" pitchFamily="-65" charset="0"/>
                    <a:ea typeface="ヒラギノ角ゴ ProN W3" pitchFamily="-65" charset="-128"/>
                    <a:cs typeface="ヒラギノ角ゴ ProN W3" pitchFamily="-65" charset="-128"/>
                    <a:sym typeface="Gill Sans" pitchFamily="-65" charset="0"/>
                  </a:endParaRPr>
                </a:p>
              </p:txBody>
            </p:sp>
          </p:grpSp>
          <p:sp>
            <p:nvSpPr>
              <p:cNvPr id="23" name="Right Arrow 51">
                <a:extLst>
                  <a:ext uri="{FF2B5EF4-FFF2-40B4-BE49-F238E27FC236}">
                    <a16:creationId xmlns:a16="http://schemas.microsoft.com/office/drawing/2014/main" id="{F08649BF-8793-4411-9A9B-7B8BA7A39CEF}"/>
                  </a:ext>
                </a:extLst>
              </p:cNvPr>
              <p:cNvSpPr/>
              <p:nvPr/>
            </p:nvSpPr>
            <p:spPr bwMode="auto">
              <a:xfrm>
                <a:off x="6976630" y="2777003"/>
                <a:ext cx="264059" cy="192043"/>
              </a:xfrm>
              <a:prstGeom prst="rightArrow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200" dirty="0">
                  <a:solidFill>
                    <a:schemeClr val="accent1">
                      <a:lumMod val="50000"/>
                    </a:schemeClr>
                  </a:solidFill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D6E5218-7B56-49FB-B858-999C65279362}"/>
                </a:ext>
              </a:extLst>
            </p:cNvPr>
            <p:cNvSpPr txBox="1"/>
            <p:nvPr/>
          </p:nvSpPr>
          <p:spPr>
            <a:xfrm>
              <a:off x="4287895" y="1680071"/>
              <a:ext cx="153626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2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Mid-level objective 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0976E4C-197C-4687-A718-FDED654A5CB5}"/>
                </a:ext>
              </a:extLst>
            </p:cNvPr>
            <p:cNvSpPr txBox="1"/>
            <p:nvPr/>
          </p:nvSpPr>
          <p:spPr>
            <a:xfrm>
              <a:off x="6003458" y="1687445"/>
              <a:ext cx="171556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2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Mid-level objective n+1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503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Context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622892" y="938177"/>
            <a:ext cx="11130855" cy="5093270"/>
          </a:xfrm>
        </p:spPr>
        <p:txBody>
          <a:bodyPr>
            <a:noAutofit/>
          </a:bodyPr>
          <a:lstStyle/>
          <a:p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Part of </a:t>
            </a:r>
            <a:r>
              <a:rPr lang="en-CA" sz="2400" b="1" dirty="0">
                <a:solidFill>
                  <a:schemeClr val="accent1">
                    <a:lumMod val="50000"/>
                  </a:schemeClr>
                </a:solidFill>
              </a:rPr>
              <a:t>Centre for Aerial Robotics Research and Education </a:t>
            </a:r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(CARRE)’s training program </a:t>
            </a:r>
            <a:br>
              <a:rPr lang="en-CA" sz="2400" dirty="0">
                <a:solidFill>
                  <a:schemeClr val="accent1">
                    <a:lumMod val="50000"/>
                  </a:schemeClr>
                </a:solidFill>
              </a:rPr>
            </a:br>
            <a:endParaRPr lang="en-CA" sz="2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CA" sz="2400" b="1" dirty="0">
                <a:solidFill>
                  <a:schemeClr val="accent1">
                    <a:lumMod val="50000"/>
                  </a:schemeClr>
                </a:solidFill>
              </a:rPr>
              <a:t>AER1216: Fundamentals of UAVs</a:t>
            </a:r>
          </a:p>
          <a:p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Fundamental principles related to </a:t>
            </a:r>
            <a:r>
              <a:rPr lang="en-CA" sz="2400" u="sng" dirty="0">
                <a:solidFill>
                  <a:schemeClr val="accent1">
                    <a:lumMod val="50000"/>
                  </a:schemeClr>
                </a:solidFill>
              </a:rPr>
              <a:t>UAV design</a:t>
            </a:r>
            <a:endParaRPr lang="en-CA" sz="2400" dirty="0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r>
              <a:rPr lang="en-CA" sz="2400" i="1" dirty="0">
                <a:solidFill>
                  <a:schemeClr val="accent1">
                    <a:lumMod val="50000"/>
                  </a:schemeClr>
                </a:solidFill>
              </a:rPr>
              <a:t>How to design/build a UAV that satisfies given design specifications?</a:t>
            </a:r>
          </a:p>
          <a:p>
            <a:pPr lvl="1"/>
            <a:r>
              <a:rPr lang="en-CA" sz="2400" i="1" dirty="0">
                <a:solidFill>
                  <a:schemeClr val="accent1">
                    <a:lumMod val="50000"/>
                  </a:schemeClr>
                </a:solidFill>
              </a:rPr>
              <a:t>Being able to build a remote controlled UAV</a:t>
            </a:r>
            <a:br>
              <a:rPr lang="en-CA" sz="2400" i="1" dirty="0">
                <a:solidFill>
                  <a:schemeClr val="accent1">
                    <a:lumMod val="50000"/>
                  </a:schemeClr>
                </a:solidFill>
              </a:rPr>
            </a:br>
            <a:endParaRPr lang="en-CA" sz="24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CA" sz="2400" b="1" dirty="0">
                <a:solidFill>
                  <a:schemeClr val="accent1">
                    <a:lumMod val="50000"/>
                  </a:schemeClr>
                </a:solidFill>
              </a:rPr>
              <a:t>AER1217: Development of UAS</a:t>
            </a:r>
          </a:p>
          <a:p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Important aspects related to </a:t>
            </a:r>
            <a:r>
              <a:rPr lang="en-CA" sz="2400" u="sng" dirty="0">
                <a:solidFill>
                  <a:schemeClr val="accent1">
                    <a:lumMod val="50000"/>
                  </a:schemeClr>
                </a:solidFill>
              </a:rPr>
              <a:t>UAV autonomy (control, planning, vision)</a:t>
            </a:r>
            <a:endParaRPr lang="en-CA" sz="2400" dirty="0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r>
              <a:rPr lang="en-CA" sz="2400" i="1" dirty="0">
                <a:solidFill>
                  <a:schemeClr val="accent1">
                    <a:lumMod val="50000"/>
                  </a:schemeClr>
                </a:solidFill>
              </a:rPr>
              <a:t>How to design/build an UAV that autonomously achieves a given task?</a:t>
            </a:r>
          </a:p>
          <a:p>
            <a:pPr lvl="1"/>
            <a:r>
              <a:rPr lang="en-CA" sz="2400" i="1" dirty="0">
                <a:solidFill>
                  <a:schemeClr val="accent1">
                    <a:lumMod val="50000"/>
                  </a:schemeClr>
                </a:solidFill>
              </a:rPr>
              <a:t>Being able to build a fully autonomous UAV</a:t>
            </a:r>
            <a:endParaRPr lang="en-CA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753747" y="6340988"/>
            <a:ext cx="153205" cy="238356"/>
          </a:xfrm>
        </p:spPr>
        <p:txBody>
          <a:bodyPr/>
          <a:lstStyle/>
          <a:p>
            <a:fld id="{8DAF2FF1-0F85-5948-B45D-85D15C7A6F9F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/>
              <a:t>4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70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82458D4A-C64F-424C-9780-FE568FD6AB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5" r="14693"/>
          <a:stretch/>
        </p:blipFill>
        <p:spPr>
          <a:xfrm>
            <a:off x="10169595" y="1698106"/>
            <a:ext cx="1974216" cy="16968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Nested Control Architecture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92833" y="6340988"/>
            <a:ext cx="214119" cy="238356"/>
          </a:xfrm>
        </p:spPr>
        <p:txBody>
          <a:bodyPr/>
          <a:lstStyle/>
          <a:p>
            <a:fld id="{8DAF2FF1-0F85-5948-B45D-85D15C7A6F9F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/>
              <a:t>40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7460E4E-AD46-47FB-8F08-3CEB54BEE6C0}"/>
              </a:ext>
            </a:extLst>
          </p:cNvPr>
          <p:cNvGrpSpPr/>
          <p:nvPr/>
        </p:nvGrpSpPr>
        <p:grpSpPr>
          <a:xfrm>
            <a:off x="6116539" y="1540781"/>
            <a:ext cx="2699493" cy="2261301"/>
            <a:chOff x="6116539" y="1540781"/>
            <a:chExt cx="2699493" cy="2261301"/>
          </a:xfrm>
        </p:grpSpPr>
        <p:sp>
          <p:nvSpPr>
            <p:cNvPr id="10" name="TextBox 9"/>
            <p:cNvSpPr txBox="1"/>
            <p:nvPr/>
          </p:nvSpPr>
          <p:spPr>
            <a:xfrm>
              <a:off x="7425009" y="1540781"/>
              <a:ext cx="13910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22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Motor </a:t>
              </a:r>
              <a:br>
                <a:rPr lang="en-CA" sz="22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CA" sz="22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Turn Rates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495695" y="2316568"/>
              <a:ext cx="1602501" cy="430887"/>
            </a:xfrm>
            <a:prstGeom prst="rect">
              <a:avLst/>
            </a:prstGeom>
            <a:noFill/>
            <a:ln w="28575">
              <a:solidFill>
                <a:srgbClr val="FF66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200" dirty="0">
                  <a:solidFill>
                    <a:srgbClr val="FF66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Rate Ctrl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116539" y="3032641"/>
              <a:ext cx="218091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22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Gyroscopes </a:t>
              </a:r>
              <a:br>
                <a:rPr lang="en-CA" sz="22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CA" sz="22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(+Accelerometer)</a:t>
              </a:r>
            </a:p>
          </p:txBody>
        </p:sp>
        <p:sp>
          <p:nvSpPr>
            <p:cNvPr id="22" name="Curved Down Arrow 21"/>
            <p:cNvSpPr/>
            <p:nvPr/>
          </p:nvSpPr>
          <p:spPr bwMode="auto">
            <a:xfrm rot="1102039" flipH="1" flipV="1">
              <a:off x="6865628" y="2841365"/>
              <a:ext cx="497566" cy="245429"/>
            </a:xfrm>
            <a:prstGeom prst="curvedDownArrow">
              <a:avLst/>
            </a:prstGeom>
            <a:solidFill>
              <a:schemeClr val="bg2">
                <a:lumMod val="50000"/>
              </a:schemeClr>
            </a:solidFill>
            <a:ln w="25400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CA" sz="2200">
                <a:solidFill>
                  <a:schemeClr val="accent1">
                    <a:lumMod val="50000"/>
                  </a:schemeClr>
                </a:solidFill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9" name="Right Arrow 8"/>
            <p:cNvSpPr/>
            <p:nvPr/>
          </p:nvSpPr>
          <p:spPr bwMode="auto">
            <a:xfrm>
              <a:off x="8129487" y="2433558"/>
              <a:ext cx="264059" cy="192043"/>
            </a:xfrm>
            <a:prstGeom prst="rightArrow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CA" sz="2200">
                <a:solidFill>
                  <a:schemeClr val="accent1">
                    <a:lumMod val="50000"/>
                  </a:schemeClr>
                </a:solidFill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BCF740D-EED7-452E-AA51-7A23A312444D}"/>
              </a:ext>
            </a:extLst>
          </p:cNvPr>
          <p:cNvGrpSpPr/>
          <p:nvPr/>
        </p:nvGrpSpPr>
        <p:grpSpPr>
          <a:xfrm>
            <a:off x="2737907" y="1526179"/>
            <a:ext cx="2148399" cy="2300941"/>
            <a:chOff x="2737907" y="1526179"/>
            <a:chExt cx="2148399" cy="2300941"/>
          </a:xfrm>
        </p:grpSpPr>
        <p:sp>
          <p:nvSpPr>
            <p:cNvPr id="35" name="Right Arrow 34"/>
            <p:cNvSpPr/>
            <p:nvPr/>
          </p:nvSpPr>
          <p:spPr bwMode="auto">
            <a:xfrm>
              <a:off x="4336979" y="2435630"/>
              <a:ext cx="264059" cy="192043"/>
            </a:xfrm>
            <a:prstGeom prst="rightArrow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CA" sz="2200">
                <a:solidFill>
                  <a:schemeClr val="accent1">
                    <a:lumMod val="50000"/>
                  </a:schemeClr>
                </a:solidFill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763819" y="1526179"/>
              <a:ext cx="112248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22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Angles</a:t>
              </a:r>
              <a:br>
                <a:rPr lang="en-CA" sz="22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CA" sz="22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+ Thrust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737907" y="2316207"/>
              <a:ext cx="1575239" cy="430887"/>
            </a:xfrm>
            <a:prstGeom prst="rect">
              <a:avLst/>
            </a:prstGeom>
            <a:noFill/>
            <a:ln w="28575">
              <a:solidFill>
                <a:srgbClr val="FF66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CA" sz="2200" dirty="0">
                  <a:solidFill>
                    <a:srgbClr val="FF66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Position Ctrl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897532" y="3057679"/>
              <a:ext cx="119178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2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Position + Yaw</a:t>
              </a:r>
            </a:p>
          </p:txBody>
        </p:sp>
        <p:sp>
          <p:nvSpPr>
            <p:cNvPr id="46" name="Curved Down Arrow 45"/>
            <p:cNvSpPr/>
            <p:nvPr/>
          </p:nvSpPr>
          <p:spPr bwMode="auto">
            <a:xfrm rot="1102039" flipH="1" flipV="1">
              <a:off x="3227102" y="2813646"/>
              <a:ext cx="497566" cy="245429"/>
            </a:xfrm>
            <a:prstGeom prst="curvedDownArrow">
              <a:avLst/>
            </a:prstGeom>
            <a:solidFill>
              <a:schemeClr val="bg2">
                <a:lumMod val="50000"/>
              </a:schemeClr>
            </a:solidFill>
            <a:ln w="25400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CA" sz="2200">
                <a:solidFill>
                  <a:schemeClr val="accent1">
                    <a:lumMod val="50000"/>
                  </a:schemeClr>
                </a:solidFill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860D78C-D8A0-4A60-9D0D-CCDD44CDAA79}"/>
              </a:ext>
            </a:extLst>
          </p:cNvPr>
          <p:cNvGrpSpPr/>
          <p:nvPr/>
        </p:nvGrpSpPr>
        <p:grpSpPr>
          <a:xfrm>
            <a:off x="613717" y="1343862"/>
            <a:ext cx="2769334" cy="2281796"/>
            <a:chOff x="613717" y="1343862"/>
            <a:chExt cx="2769334" cy="2281796"/>
          </a:xfrm>
        </p:grpSpPr>
        <p:sp>
          <p:nvSpPr>
            <p:cNvPr id="52" name="Right Arrow 51"/>
            <p:cNvSpPr/>
            <p:nvPr/>
          </p:nvSpPr>
          <p:spPr bwMode="auto">
            <a:xfrm>
              <a:off x="2453674" y="2435630"/>
              <a:ext cx="264059" cy="192043"/>
            </a:xfrm>
            <a:prstGeom prst="rightArrow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CA" sz="2200">
                <a:solidFill>
                  <a:schemeClr val="accent1">
                    <a:lumMod val="50000"/>
                  </a:schemeClr>
                </a:solidFill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214974" y="1516372"/>
              <a:ext cx="116807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22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Position </a:t>
              </a:r>
            </a:p>
            <a:p>
              <a:pPr algn="ctr"/>
              <a:r>
                <a:rPr lang="en-CA" sz="22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+ Yaw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13717" y="1343862"/>
              <a:ext cx="11833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22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Cost </a:t>
              </a:r>
            </a:p>
            <a:p>
              <a:pPr algn="ctr"/>
              <a:r>
                <a:rPr lang="en-CA" sz="22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Function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047250" y="2136407"/>
              <a:ext cx="1384162" cy="769441"/>
            </a:xfrm>
            <a:prstGeom prst="rect">
              <a:avLst/>
            </a:prstGeom>
            <a:noFill/>
            <a:ln w="28575">
              <a:solidFill>
                <a:srgbClr val="FF66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200" dirty="0">
                  <a:solidFill>
                    <a:srgbClr val="FF66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High-Level Task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177751" y="3194771"/>
              <a:ext cx="117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2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Features</a:t>
              </a:r>
            </a:p>
          </p:txBody>
        </p:sp>
        <p:sp>
          <p:nvSpPr>
            <p:cNvPr id="50" name="Curved Down Arrow 49"/>
            <p:cNvSpPr/>
            <p:nvPr/>
          </p:nvSpPr>
          <p:spPr bwMode="auto">
            <a:xfrm rot="1102039" flipH="1" flipV="1">
              <a:off x="1514610" y="3000655"/>
              <a:ext cx="497566" cy="245429"/>
            </a:xfrm>
            <a:prstGeom prst="curvedDownArrow">
              <a:avLst/>
            </a:prstGeom>
            <a:solidFill>
              <a:schemeClr val="bg2">
                <a:lumMod val="50000"/>
              </a:schemeClr>
            </a:solidFill>
            <a:ln w="25400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CA" sz="2200">
                <a:solidFill>
                  <a:schemeClr val="accent1">
                    <a:lumMod val="50000"/>
                  </a:schemeClr>
                </a:solidFill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53" name="Right Arrow 52"/>
            <p:cNvSpPr/>
            <p:nvPr/>
          </p:nvSpPr>
          <p:spPr bwMode="auto">
            <a:xfrm>
              <a:off x="738509" y="2433558"/>
              <a:ext cx="264059" cy="192043"/>
            </a:xfrm>
            <a:prstGeom prst="rightArrow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CA" sz="2200">
                <a:solidFill>
                  <a:schemeClr val="accent1">
                    <a:lumMod val="50000"/>
                  </a:schemeClr>
                </a:solidFill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9CE9E40-9267-439D-9AC8-62E2C8198355}"/>
              </a:ext>
            </a:extLst>
          </p:cNvPr>
          <p:cNvSpPr txBox="1"/>
          <p:nvPr/>
        </p:nvSpPr>
        <p:spPr>
          <a:xfrm>
            <a:off x="1486198" y="4690436"/>
            <a:ext cx="9219604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hangingPunct="0"/>
            <a:r>
              <a:rPr lang="en-CA" sz="28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 allows us to focus on the </a:t>
            </a:r>
            <a:r>
              <a:rPr lang="en-CA" sz="2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high-level task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99265E7-7E4C-4B8E-8DE5-D1ADF1AF54B7}"/>
              </a:ext>
            </a:extLst>
          </p:cNvPr>
          <p:cNvGrpSpPr/>
          <p:nvPr/>
        </p:nvGrpSpPr>
        <p:grpSpPr>
          <a:xfrm>
            <a:off x="4451450" y="1526179"/>
            <a:ext cx="2670908" cy="2323431"/>
            <a:chOff x="4451450" y="1526179"/>
            <a:chExt cx="2670908" cy="2323431"/>
          </a:xfrm>
        </p:grpSpPr>
        <p:sp>
          <p:nvSpPr>
            <p:cNvPr id="19" name="TextBox 18"/>
            <p:cNvSpPr txBox="1"/>
            <p:nvPr/>
          </p:nvSpPr>
          <p:spPr>
            <a:xfrm>
              <a:off x="5019291" y="1526179"/>
              <a:ext cx="210306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2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Body Turn Rate    + Thrust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641148" y="2327426"/>
              <a:ext cx="1527906" cy="430887"/>
            </a:xfrm>
            <a:prstGeom prst="rect">
              <a:avLst/>
            </a:prstGeom>
            <a:noFill/>
            <a:ln w="28575">
              <a:solidFill>
                <a:srgbClr val="FF66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200" dirty="0">
                  <a:solidFill>
                    <a:srgbClr val="FF66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Angle Ctrl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451450" y="3080169"/>
              <a:ext cx="17043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22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Angle Meas./</a:t>
              </a:r>
              <a:br>
                <a:rPr lang="en-CA" sz="22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CA" sz="22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Estimates</a:t>
              </a:r>
            </a:p>
          </p:txBody>
        </p:sp>
        <p:sp>
          <p:nvSpPr>
            <p:cNvPr id="28" name="Curved Down Arrow 27"/>
            <p:cNvSpPr/>
            <p:nvPr/>
          </p:nvSpPr>
          <p:spPr bwMode="auto">
            <a:xfrm rot="1102039" flipH="1" flipV="1">
              <a:off x="5024885" y="2833037"/>
              <a:ext cx="497566" cy="245429"/>
            </a:xfrm>
            <a:prstGeom prst="curvedDownArrow">
              <a:avLst/>
            </a:prstGeom>
            <a:solidFill>
              <a:schemeClr val="bg2">
                <a:lumMod val="50000"/>
              </a:schemeClr>
            </a:solidFill>
            <a:ln w="25400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CA" sz="2200">
                <a:solidFill>
                  <a:schemeClr val="accent1">
                    <a:lumMod val="50000"/>
                  </a:schemeClr>
                </a:solidFill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3" name="Right Arrow 34">
              <a:extLst>
                <a:ext uri="{FF2B5EF4-FFF2-40B4-BE49-F238E27FC236}">
                  <a16:creationId xmlns:a16="http://schemas.microsoft.com/office/drawing/2014/main" id="{218199A0-5764-45AC-A0F5-4494BDA17839}"/>
                </a:ext>
              </a:extLst>
            </p:cNvPr>
            <p:cNvSpPr/>
            <p:nvPr/>
          </p:nvSpPr>
          <p:spPr bwMode="auto">
            <a:xfrm>
              <a:off x="6200345" y="2443949"/>
              <a:ext cx="264059" cy="192043"/>
            </a:xfrm>
            <a:prstGeom prst="rightArrow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CA" sz="2200">
                <a:solidFill>
                  <a:schemeClr val="accent1">
                    <a:lumMod val="50000"/>
                  </a:schemeClr>
                </a:solidFill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004F46D-1524-494D-A6EE-5B2062B95D3E}"/>
              </a:ext>
            </a:extLst>
          </p:cNvPr>
          <p:cNvGrpSpPr/>
          <p:nvPr/>
        </p:nvGrpSpPr>
        <p:grpSpPr>
          <a:xfrm>
            <a:off x="8419459" y="1109894"/>
            <a:ext cx="3164775" cy="3016676"/>
            <a:chOff x="8419459" y="1109894"/>
            <a:chExt cx="3164775" cy="3016676"/>
          </a:xfrm>
        </p:grpSpPr>
        <p:sp>
          <p:nvSpPr>
            <p:cNvPr id="11" name="Right Arrow 10"/>
            <p:cNvSpPr/>
            <p:nvPr/>
          </p:nvSpPr>
          <p:spPr bwMode="auto">
            <a:xfrm>
              <a:off x="9829533" y="2422989"/>
              <a:ext cx="295350" cy="201453"/>
            </a:xfrm>
            <a:prstGeom prst="rightArrow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CA" sz="2200">
                <a:solidFill>
                  <a:schemeClr val="accent1">
                    <a:lumMod val="50000"/>
                  </a:schemeClr>
                </a:solidFill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554785" y="1109894"/>
              <a:ext cx="10294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2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Motion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419459" y="2291033"/>
              <a:ext cx="1384161" cy="430887"/>
            </a:xfrm>
            <a:prstGeom prst="rect">
              <a:avLst/>
            </a:prstGeom>
            <a:noFill/>
            <a:ln w="28575">
              <a:solidFill>
                <a:srgbClr val="FF66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CA" sz="2200" dirty="0">
                  <a:solidFill>
                    <a:srgbClr val="FF66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Motor Ctrl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466774" y="3357129"/>
              <a:ext cx="140564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22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Measured </a:t>
              </a:r>
              <a:br>
                <a:rPr lang="en-CA" sz="22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CA" sz="22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Turn Rates</a:t>
              </a:r>
            </a:p>
          </p:txBody>
        </p:sp>
        <p:sp>
          <p:nvSpPr>
            <p:cNvPr id="12" name="Curved Down Arrow 11"/>
            <p:cNvSpPr/>
            <p:nvPr/>
          </p:nvSpPr>
          <p:spPr bwMode="auto">
            <a:xfrm rot="1102039" flipH="1" flipV="1">
              <a:off x="9603480" y="2982840"/>
              <a:ext cx="933273" cy="410937"/>
            </a:xfrm>
            <a:prstGeom prst="curvedDownArrow">
              <a:avLst/>
            </a:prstGeom>
            <a:solidFill>
              <a:schemeClr val="bg2">
                <a:lumMod val="50000"/>
              </a:schemeClr>
            </a:solidFill>
            <a:ln w="25400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CA" sz="2200">
                <a:solidFill>
                  <a:schemeClr val="accent1">
                    <a:lumMod val="50000"/>
                  </a:schemeClr>
                </a:solidFill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318F499-48AF-4973-A28D-8939F4EADE47}"/>
              </a:ext>
            </a:extLst>
          </p:cNvPr>
          <p:cNvSpPr txBox="1"/>
          <p:nvPr/>
        </p:nvSpPr>
        <p:spPr>
          <a:xfrm rot="16200000">
            <a:off x="-736745" y="2331071"/>
            <a:ext cx="24749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High-level Objective</a:t>
            </a:r>
          </a:p>
        </p:txBody>
      </p:sp>
    </p:spTree>
    <p:extLst>
      <p:ext uri="{BB962C8B-B14F-4D97-AF65-F5344CB8AC3E}">
        <p14:creationId xmlns:p14="http://schemas.microsoft.com/office/powerpoint/2010/main" val="178300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endParaRPr lang="en-CA" sz="40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CA" sz="3600" dirty="0">
                <a:solidFill>
                  <a:schemeClr val="accent1">
                    <a:lumMod val="50000"/>
                  </a:schemeClr>
                </a:solidFill>
              </a:rPr>
              <a:t>Q&amp;A</a:t>
            </a:r>
          </a:p>
          <a:p>
            <a:pPr marL="742950" indent="-742950" algn="ctr">
              <a:buFont typeface="+mj-lt"/>
              <a:buAutoNum type="arabicPeriod"/>
            </a:pPr>
            <a:endParaRPr lang="en-CA" sz="3600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indent="-742950" algn="ctr">
              <a:buFont typeface="+mj-lt"/>
              <a:buAutoNum type="arabicPeriod"/>
            </a:pPr>
            <a:endParaRPr lang="en-CA" sz="36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CA" sz="3600" dirty="0">
                <a:solidFill>
                  <a:schemeClr val="accent1">
                    <a:lumMod val="50000"/>
                  </a:schemeClr>
                </a:solidFill>
              </a:rPr>
              <a:t>Break</a:t>
            </a:r>
          </a:p>
          <a:p>
            <a:pPr marL="0" indent="0">
              <a:buNone/>
            </a:pPr>
            <a:endParaRPr lang="en-CA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753747" y="6340988"/>
            <a:ext cx="153205" cy="238356"/>
          </a:xfrm>
        </p:spPr>
        <p:txBody>
          <a:bodyPr/>
          <a:lstStyle/>
          <a:p>
            <a:fld id="{8DAF2FF1-0F85-5948-B45D-85D15C7A6F9F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/>
              <a:t>41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18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Quadrotor Dynamics and Control I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pPr marL="542925" indent="-542925">
              <a:buFont typeface="+mj-lt"/>
              <a:buAutoNum type="arabicPeriod"/>
            </a:pPr>
            <a:r>
              <a:rPr lang="en-CA" sz="4000" dirty="0">
                <a:solidFill>
                  <a:schemeClr val="accent1">
                    <a:lumMod val="50000"/>
                  </a:schemeClr>
                </a:solidFill>
              </a:rPr>
              <a:t>Motivation</a:t>
            </a: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How does a quadrotor move?</a:t>
            </a: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What is the quadrotor control architecture?</a:t>
            </a: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How to control a 1D quadrotor?</a:t>
            </a:r>
          </a:p>
          <a:p>
            <a:pPr marL="979488" lvl="1" indent="12700">
              <a:buFont typeface="+mj-lt"/>
              <a:buAutoNum type="alphaLcPeriod"/>
            </a:pPr>
            <a:r>
              <a:rPr lang="en-CA" sz="3400" dirty="0">
                <a:solidFill>
                  <a:srgbClr val="0365C0">
                    <a:lumMod val="50000"/>
                  </a:srgbClr>
                </a:solidFill>
              </a:rPr>
              <a:t> 1D quadrotor equations of motion</a:t>
            </a:r>
          </a:p>
          <a:p>
            <a:pPr marL="979488" lvl="1" indent="12700">
              <a:buFont typeface="+mj-lt"/>
              <a:buAutoNum type="alphaLcPeriod"/>
            </a:pPr>
            <a:r>
              <a:rPr lang="en-CA" sz="3400" dirty="0">
                <a:solidFill>
                  <a:srgbClr val="0365C0">
                    <a:lumMod val="50000"/>
                  </a:srgbClr>
                </a:solidFill>
              </a:rPr>
              <a:t> Designing a PD controller</a:t>
            </a:r>
          </a:p>
          <a:p>
            <a:pPr marL="979488" lvl="1" indent="12700">
              <a:buFont typeface="+mj-lt"/>
              <a:buAutoNum type="alphaLcPeriod"/>
            </a:pPr>
            <a:r>
              <a:rPr lang="en-CA" sz="3400" dirty="0">
                <a:solidFill>
                  <a:srgbClr val="0365C0">
                    <a:lumMod val="50000"/>
                  </a:srgbClr>
                </a:solidFill>
              </a:rPr>
              <a:t> PD applied to 1D quadrotor</a:t>
            </a:r>
            <a:endParaRPr lang="en-CA" sz="3600" dirty="0">
              <a:solidFill>
                <a:schemeClr val="accent1">
                  <a:lumMod val="50000"/>
                </a:schemeClr>
              </a:solidFill>
            </a:endParaRP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Simulator and initial control exploration</a:t>
            </a:r>
          </a:p>
          <a:p>
            <a:pPr marL="742950" indent="-742950">
              <a:buFont typeface="+mj-lt"/>
              <a:buAutoNum type="arabicPeriod"/>
            </a:pPr>
            <a:endParaRPr lang="en-CA" sz="38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CA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753747" y="6340988"/>
            <a:ext cx="153205" cy="238356"/>
          </a:xfrm>
        </p:spPr>
        <p:txBody>
          <a:bodyPr/>
          <a:lstStyle/>
          <a:p>
            <a:fld id="{8DAF2FF1-0F85-5948-B45D-85D15C7A6F9F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/>
              <a:t>42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64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Dynamics in the Vertical Direction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92833" y="6340988"/>
            <a:ext cx="214119" cy="238356"/>
          </a:xfrm>
        </p:spPr>
        <p:txBody>
          <a:bodyPr/>
          <a:lstStyle/>
          <a:p>
            <a:fld id="{8DAF2FF1-0F85-5948-B45D-85D15C7A6F9F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4" r="36787"/>
          <a:stretch/>
        </p:blipFill>
        <p:spPr bwMode="auto">
          <a:xfrm>
            <a:off x="4401519" y="874382"/>
            <a:ext cx="4381473" cy="5109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D16B060-EBE5-634F-86A9-3261F20A0C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02" b="55897"/>
          <a:stretch/>
        </p:blipFill>
        <p:spPr bwMode="auto">
          <a:xfrm>
            <a:off x="9241765" y="1197649"/>
            <a:ext cx="3202981" cy="2253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DB1B604C-DF01-4B01-AC85-73EDB5E143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7147" r="88082" b="56798"/>
          <a:stretch/>
        </p:blipFill>
        <p:spPr bwMode="auto">
          <a:xfrm>
            <a:off x="9241765" y="2163265"/>
            <a:ext cx="1020579" cy="82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20F5ABA-132C-4EA0-9EA5-A635318EA39E}"/>
              </a:ext>
            </a:extLst>
          </p:cNvPr>
          <p:cNvGrpSpPr/>
          <p:nvPr/>
        </p:nvGrpSpPr>
        <p:grpSpPr>
          <a:xfrm>
            <a:off x="679977" y="1366055"/>
            <a:ext cx="2634888" cy="1444783"/>
            <a:chOff x="679977" y="1366055"/>
            <a:chExt cx="2634888" cy="14447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23ECA1E-980F-6B4E-A73F-5A20CF251F98}"/>
                    </a:ext>
                  </a:extLst>
                </p:cNvPr>
                <p:cNvSpPr txBox="1"/>
                <p:nvPr/>
              </p:nvSpPr>
              <p:spPr>
                <a:xfrm>
                  <a:off x="679977" y="1774079"/>
                  <a:ext cx="2634888" cy="103675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𝑚𝑔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CA" sz="2400" b="1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23ECA1E-980F-6B4E-A73F-5A20CF251F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977" y="1774079"/>
                  <a:ext cx="2634888" cy="103675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2D25CD3-044F-4802-8F3E-8C43E27CB3F8}"/>
                </a:ext>
              </a:extLst>
            </p:cNvPr>
            <p:cNvSpPr txBox="1"/>
            <p:nvPr/>
          </p:nvSpPr>
          <p:spPr>
            <a:xfrm>
              <a:off x="1600277" y="1366055"/>
              <a:ext cx="83240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Hover: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3AEACFE-280F-43A0-A0B3-2C2848CB191E}"/>
              </a:ext>
            </a:extLst>
          </p:cNvPr>
          <p:cNvGrpSpPr/>
          <p:nvPr/>
        </p:nvGrpSpPr>
        <p:grpSpPr>
          <a:xfrm>
            <a:off x="679977" y="3429000"/>
            <a:ext cx="2902077" cy="1427238"/>
            <a:chOff x="679977" y="3429000"/>
            <a:chExt cx="2902077" cy="14272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F9E061D-D163-BA42-8F88-69423AE6AB61}"/>
                    </a:ext>
                  </a:extLst>
                </p:cNvPr>
                <p:cNvSpPr txBox="1"/>
                <p:nvPr/>
              </p:nvSpPr>
              <p:spPr>
                <a:xfrm>
                  <a:off x="679977" y="3819479"/>
                  <a:ext cx="2902077" cy="103675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𝑚𝑔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𝑚𝑎</m:t>
                        </m:r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F9E061D-D163-BA42-8F88-69423AE6AB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977" y="3819479"/>
                  <a:ext cx="2902077" cy="103675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440179-A511-4B05-91F4-9881FA194963}"/>
                </a:ext>
              </a:extLst>
            </p:cNvPr>
            <p:cNvSpPr txBox="1"/>
            <p:nvPr/>
          </p:nvSpPr>
          <p:spPr>
            <a:xfrm>
              <a:off x="1618710" y="3429000"/>
              <a:ext cx="79553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Move: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141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Quadrotor Dynamics and Control I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pPr marL="542925" indent="-542925">
              <a:buFont typeface="+mj-lt"/>
              <a:buAutoNum type="arabicPeriod"/>
            </a:pPr>
            <a:r>
              <a:rPr lang="en-CA" sz="4000" dirty="0">
                <a:solidFill>
                  <a:schemeClr val="accent1">
                    <a:lumMod val="50000"/>
                  </a:schemeClr>
                </a:solidFill>
              </a:rPr>
              <a:t>Motivation</a:t>
            </a: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How does a quadrotor move?</a:t>
            </a: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What is the quadrotor control architecture?</a:t>
            </a: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How to control a 1D quadrotor?</a:t>
            </a:r>
          </a:p>
          <a:p>
            <a:pPr marL="979488" lvl="1" indent="12700">
              <a:buFont typeface="+mj-lt"/>
              <a:buAutoNum type="alphaLcPeriod"/>
            </a:pPr>
            <a:r>
              <a:rPr lang="en-CA" sz="3400" dirty="0">
                <a:solidFill>
                  <a:srgbClr val="0365C0">
                    <a:lumMod val="50000"/>
                  </a:srgbClr>
                </a:solidFill>
              </a:rPr>
              <a:t> 1D quadrotor equations of motion</a:t>
            </a:r>
          </a:p>
          <a:p>
            <a:pPr marL="979488" lvl="1" indent="12700">
              <a:buFont typeface="+mj-lt"/>
              <a:buAutoNum type="alphaLcPeriod"/>
            </a:pPr>
            <a:r>
              <a:rPr lang="en-CA" sz="3400" dirty="0">
                <a:solidFill>
                  <a:srgbClr val="0365C0">
                    <a:lumMod val="50000"/>
                  </a:srgbClr>
                </a:solidFill>
              </a:rPr>
              <a:t> Designing a PD controller</a:t>
            </a:r>
          </a:p>
          <a:p>
            <a:pPr marL="979488" lvl="1" indent="12700">
              <a:buFont typeface="+mj-lt"/>
              <a:buAutoNum type="alphaLcPeriod"/>
            </a:pPr>
            <a:r>
              <a:rPr lang="en-CA" sz="3400" dirty="0">
                <a:solidFill>
                  <a:srgbClr val="0365C0">
                    <a:lumMod val="50000"/>
                  </a:srgbClr>
                </a:solidFill>
              </a:rPr>
              <a:t> PD applied to 1D quadrotor</a:t>
            </a:r>
            <a:endParaRPr lang="en-CA" sz="3600" dirty="0">
              <a:solidFill>
                <a:schemeClr val="accent1">
                  <a:lumMod val="50000"/>
                </a:schemeClr>
              </a:solidFill>
            </a:endParaRP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Simulator and initial control exploration</a:t>
            </a:r>
          </a:p>
          <a:p>
            <a:pPr marL="742950" indent="-742950">
              <a:buFont typeface="+mj-lt"/>
              <a:buAutoNum type="arabicPeriod"/>
            </a:pPr>
            <a:endParaRPr lang="en-CA" sz="38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CA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753747" y="6340988"/>
            <a:ext cx="153205" cy="238356"/>
          </a:xfrm>
        </p:spPr>
        <p:txBody>
          <a:bodyPr/>
          <a:lstStyle/>
          <a:p>
            <a:fld id="{8DAF2FF1-0F85-5948-B45D-85D15C7A6F9F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/>
              <a:t>44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32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Designing a PD Controller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622892" y="938177"/>
                <a:ext cx="11130855" cy="5093270"/>
              </a:xfrm>
            </p:spPr>
            <p:txBody>
              <a:bodyPr>
                <a:noAutofit/>
              </a:bodyPr>
              <a:lstStyle/>
              <a:p>
                <a:pPr marL="7937" indent="0">
                  <a:buNone/>
                </a:pPr>
                <a:r>
                  <a:rPr lang="en-CA" sz="2600" b="1" dirty="0">
                    <a:solidFill>
                      <a:schemeClr val="accent1">
                        <a:lumMod val="50000"/>
                      </a:schemeClr>
                    </a:solidFill>
                  </a:rPr>
                  <a:t>Problem statement</a:t>
                </a:r>
                <a:endParaRPr lang="en-CA" sz="24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7937" indent="0">
                  <a:buNone/>
                </a:pPr>
                <a:r>
                  <a:rPr lang="en-CA" sz="2400" dirty="0">
                    <a:solidFill>
                      <a:schemeClr val="accent1">
                        <a:lumMod val="50000"/>
                      </a:schemeClr>
                    </a:solidFill>
                  </a:rPr>
                  <a:t>Given a system of the following form </a:t>
                </a:r>
              </a:p>
              <a:p>
                <a:pPr marL="793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24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7937" indent="0">
                  <a:buNone/>
                </a:pPr>
                <a:r>
                  <a:rPr lang="en-CA" sz="2400" dirty="0">
                    <a:solidFill>
                      <a:schemeClr val="accent1">
                        <a:lumMod val="50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CA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400" dirty="0">
                    <a:solidFill>
                      <a:schemeClr val="accent1">
                        <a:lumMod val="50000"/>
                      </a:schemeClr>
                    </a:solidFill>
                  </a:rPr>
                  <a:t> is the state, and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CA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400" dirty="0">
                    <a:solidFill>
                      <a:schemeClr val="accent1">
                        <a:lumMod val="50000"/>
                      </a:schemeClr>
                    </a:solidFill>
                  </a:rPr>
                  <a:t> is the input, design a controller such that </a:t>
                </a:r>
                <a14:m>
                  <m:oMath xmlns:m="http://schemas.openxmlformats.org/officeDocument/2006/math">
                    <m:r>
                      <a:rPr lang="en-CA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>
                    <a:solidFill>
                      <a:schemeClr val="accent1">
                        <a:lumMod val="50000"/>
                      </a:schemeClr>
                    </a:solidFill>
                  </a:rPr>
                  <a:t>follows the desired trajectory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𝑑𝑒𝑠</m:t>
                        </m:r>
                      </m:sup>
                    </m:sSup>
                    <m:r>
                      <a:rPr lang="en-CA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>
                        <a:lumMod val="50000"/>
                      </a:schemeClr>
                    </a:solidFill>
                  </a:rPr>
                  <a:t>.</a:t>
                </a:r>
              </a:p>
              <a:p>
                <a:pPr marL="7937" indent="0">
                  <a:buNone/>
                </a:pPr>
                <a:r>
                  <a:rPr lang="en-US" sz="2400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</a:p>
              <a:p>
                <a:pPr marL="7937" indent="0">
                  <a:buNone/>
                </a:pPr>
                <a:endParaRPr lang="en-US" sz="24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465137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chemeClr val="accent1">
                        <a:lumMod val="50000"/>
                      </a:schemeClr>
                    </a:solidFill>
                  </a:rPr>
                  <a:t>Define error:      </a:t>
                </a:r>
                <a14:m>
                  <m:oMath xmlns:m="http://schemas.openxmlformats.org/officeDocument/2006/math">
                    <m:r>
                      <a:rPr lang="en-CA" sz="2400" i="1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𝑑𝑒𝑠</m:t>
                        </m:r>
                      </m:sup>
                    </m:sSup>
                    <m:d>
                      <m:d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465137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chemeClr val="accent1">
                        <a:lumMod val="50000"/>
                      </a:schemeClr>
                    </a:solidFill>
                  </a:rPr>
                  <a:t>Define control objective:  “Make </a:t>
                </a:r>
                <a14:m>
                  <m:oMath xmlns:m="http://schemas.openxmlformats.org/officeDocument/2006/math">
                    <m:r>
                      <a:rPr lang="en-CA" sz="2400" i="1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accent1">
                        <a:lumMod val="50000"/>
                      </a:schemeClr>
                    </a:solidFill>
                  </a:rPr>
                  <a:t> exponentially converge to 0.”</a:t>
                </a:r>
              </a:p>
              <a:p>
                <a:pPr marL="465137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chemeClr val="accent1">
                        <a:lumMod val="50000"/>
                      </a:schemeClr>
                    </a:solidFill>
                  </a:rPr>
                  <a:t>Choose an appropriate controller. </a:t>
                </a:r>
              </a:p>
              <a:p>
                <a:pPr marL="7937" indent="0">
                  <a:buNone/>
                </a:pPr>
                <a:br>
                  <a:rPr lang="en-CA" sz="2400" dirty="0">
                    <a:solidFill>
                      <a:schemeClr val="accent1">
                        <a:lumMod val="50000"/>
                      </a:schemeClr>
                    </a:solidFill>
                  </a:rPr>
                </a:br>
                <a:endParaRPr lang="en-CA" sz="2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622892" y="938177"/>
                <a:ext cx="11130855" cy="5093270"/>
              </a:xfrm>
              <a:blipFill>
                <a:blip r:embed="rId2"/>
                <a:stretch>
                  <a:fillRect l="-931" t="-1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753747" y="6340988"/>
            <a:ext cx="153205" cy="238356"/>
          </a:xfrm>
        </p:spPr>
        <p:txBody>
          <a:bodyPr/>
          <a:lstStyle/>
          <a:p>
            <a:fld id="{8DAF2FF1-0F85-5948-B45D-85D15C7A6F9F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/>
              <a:t>45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194A3E1-F604-4F8D-81FC-936B1D4F6E02}"/>
              </a:ext>
            </a:extLst>
          </p:cNvPr>
          <p:cNvGrpSpPr/>
          <p:nvPr/>
        </p:nvGrpSpPr>
        <p:grpSpPr>
          <a:xfrm>
            <a:off x="6299200" y="938177"/>
            <a:ext cx="1446869" cy="881368"/>
            <a:chOff x="6096000" y="1380263"/>
            <a:chExt cx="1446869" cy="8813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275DD6-DE47-4C5D-A889-72F9C08F868B}"/>
                </a:ext>
              </a:extLst>
            </p:cNvPr>
            <p:cNvSpPr txBox="1"/>
            <p:nvPr/>
          </p:nvSpPr>
          <p:spPr>
            <a:xfrm>
              <a:off x="6096000" y="1380263"/>
              <a:ext cx="1446869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Plant model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F80E7D1-0F3D-47C2-8F67-D7614AF4A4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88320" y="1886857"/>
              <a:ext cx="459223" cy="37477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057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Designing a PD Controller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622893" y="938177"/>
                <a:ext cx="9246822" cy="5093270"/>
              </a:xfrm>
            </p:spPr>
            <p:txBody>
              <a:bodyPr>
                <a:noAutofit/>
              </a:bodyPr>
              <a:lstStyle/>
              <a:p>
                <a:pPr marL="7937" indent="0" hangingPunct="0">
                  <a:buNone/>
                </a:pPr>
                <a:r>
                  <a:rPr lang="en-US" sz="2400" dirty="0">
                    <a:solidFill>
                      <a:schemeClr val="accent1">
                        <a:lumMod val="50000"/>
                      </a:schemeClr>
                    </a:solidFill>
                  </a:rPr>
                  <a:t>Find </a:t>
                </a:r>
                <a14:m>
                  <m:oMath xmlns:m="http://schemas.openxmlformats.org/officeDocument/2006/math">
                    <m:r>
                      <a:rPr lang="en-CA" sz="2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CA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accent1">
                        <a:lumMod val="50000"/>
                      </a:schemeClr>
                    </a:solidFill>
                  </a:rPr>
                  <a:t>such that the error converges exponentially to 0.</a:t>
                </a:r>
              </a:p>
              <a:p>
                <a:pPr marL="7937" indent="0" hangingPunct="0">
                  <a:buNone/>
                </a:pPr>
                <a:endParaRPr lang="en-US" sz="24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7937" indent="0" algn="ctr" hangingPunc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CA" sz="24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r>
                  <a:rPr lang="en-US" sz="2400" b="1" dirty="0">
                    <a:solidFill>
                      <a:schemeClr val="accent1">
                        <a:lumMod val="50000"/>
                      </a:schemeClr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CA" sz="24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CA" sz="24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CA" sz="2400" b="1" dirty="0"/>
              </a:p>
              <a:p>
                <a:pPr marL="7937" indent="0">
                  <a:buNone/>
                </a:pPr>
                <a:endParaRPr lang="en-US" sz="24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7937" indent="0">
                  <a:buNone/>
                </a:pPr>
                <a:endParaRPr lang="en-US" sz="24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7937" indent="0">
                  <a:buNone/>
                </a:pPr>
                <a:endParaRPr lang="en-US" sz="24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793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̈"/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𝑑𝑒𝑠</m:t>
                          </m:r>
                        </m:sup>
                      </m:sSup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̈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40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en-CA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CA" sz="2400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US" sz="24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7937" indent="0">
                  <a:buNone/>
                </a:pPr>
                <a:endParaRPr lang="en-CA" sz="24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7937" indent="0">
                  <a:buNone/>
                </a:pPr>
                <a:endParaRPr lang="en-US" sz="24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7937" indent="0">
                  <a:buNone/>
                </a:pPr>
                <a:endParaRPr lang="en-US" sz="24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7937" indent="0">
                  <a:buNone/>
                </a:pPr>
                <a:endParaRPr lang="en-US" sz="24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7937" indent="0">
                  <a:buNone/>
                </a:pPr>
                <a:br>
                  <a:rPr lang="en-CA" sz="2400" dirty="0">
                    <a:solidFill>
                      <a:schemeClr val="accent1">
                        <a:lumMod val="50000"/>
                      </a:schemeClr>
                    </a:solidFill>
                  </a:rPr>
                </a:br>
                <a:endParaRPr lang="en-CA" sz="2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622893" y="938177"/>
                <a:ext cx="9246822" cy="5093270"/>
              </a:xfrm>
              <a:blipFill>
                <a:blip r:embed="rId2"/>
                <a:stretch>
                  <a:fillRect l="-923" t="-1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753747" y="6340988"/>
            <a:ext cx="153205" cy="238356"/>
          </a:xfrm>
        </p:spPr>
        <p:txBody>
          <a:bodyPr/>
          <a:lstStyle/>
          <a:p>
            <a:fld id="{8DAF2FF1-0F85-5948-B45D-85D15C7A6F9F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/>
              <a:t>46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63E3351-6784-4D69-B329-E8EBF0C000AF}"/>
              </a:ext>
            </a:extLst>
          </p:cNvPr>
          <p:cNvGrpSpPr/>
          <p:nvPr/>
        </p:nvGrpSpPr>
        <p:grpSpPr>
          <a:xfrm>
            <a:off x="6069067" y="1268371"/>
            <a:ext cx="5573997" cy="580248"/>
            <a:chOff x="4160176" y="1380263"/>
            <a:chExt cx="5573997" cy="58024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19E12A7-351C-4219-A923-03764670A73C}"/>
                </a:ext>
              </a:extLst>
            </p:cNvPr>
            <p:cNvSpPr txBox="1"/>
            <p:nvPr/>
          </p:nvSpPr>
          <p:spPr>
            <a:xfrm>
              <a:off x="6096000" y="1380263"/>
              <a:ext cx="3638173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Second-order system response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4F9E670-6BE7-4F0C-B197-615AF08A22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0176" y="1580317"/>
              <a:ext cx="1935824" cy="38019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32A13D-B3FB-4BD6-9A6C-12D7B31B7424}"/>
                  </a:ext>
                </a:extLst>
              </p:cNvPr>
              <p:cNvSpPr txBox="1"/>
              <p:nvPr/>
            </p:nvSpPr>
            <p:spPr>
              <a:xfrm>
                <a:off x="3024998" y="5071077"/>
                <a:ext cx="4863480" cy="7207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CA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̈"/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𝑑𝑒𝑠</m:t>
                          </m:r>
                        </m:sup>
                      </m:sSup>
                      <m:r>
                        <a:rPr lang="en-CA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en-CA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CA" sz="2400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2400" b="1" dirty="0"/>
              </a:p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CA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32A13D-B3FB-4BD6-9A6C-12D7B31B7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998" y="5071077"/>
                <a:ext cx="4863480" cy="7207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0911950-558D-4B83-95BE-4D5F40CF5442}"/>
              </a:ext>
            </a:extLst>
          </p:cNvPr>
          <p:cNvSpPr txBox="1"/>
          <p:nvPr/>
        </p:nvSpPr>
        <p:spPr>
          <a:xfrm>
            <a:off x="2768215" y="5718777"/>
            <a:ext cx="609237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Feedforward		</a:t>
            </a:r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D</a:t>
            </a: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erivative	</a:t>
            </a:r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P</a:t>
            </a: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roportional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7E4973-A657-40ED-AF02-93A4225BA315}"/>
              </a:ext>
            </a:extLst>
          </p:cNvPr>
          <p:cNvCxnSpPr>
            <a:cxnSpLocks/>
          </p:cNvCxnSpPr>
          <p:nvPr/>
        </p:nvCxnSpPr>
        <p:spPr>
          <a:xfrm flipV="1">
            <a:off x="3662446" y="5576215"/>
            <a:ext cx="877254" cy="1425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5F1B60-B1A3-4501-BB68-8B5E720BC88D}"/>
              </a:ext>
            </a:extLst>
          </p:cNvPr>
          <p:cNvCxnSpPr>
            <a:cxnSpLocks/>
          </p:cNvCxnSpPr>
          <p:nvPr/>
        </p:nvCxnSpPr>
        <p:spPr>
          <a:xfrm flipV="1">
            <a:off x="5704189" y="5538637"/>
            <a:ext cx="0" cy="2189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61A777A-6E6E-4E9D-AC41-D721E83EBE07}"/>
              </a:ext>
            </a:extLst>
          </p:cNvPr>
          <p:cNvCxnSpPr>
            <a:cxnSpLocks/>
          </p:cNvCxnSpPr>
          <p:nvPr/>
        </p:nvCxnSpPr>
        <p:spPr>
          <a:xfrm flipH="1" flipV="1">
            <a:off x="6887533" y="5538637"/>
            <a:ext cx="457565" cy="2189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219A690-3D82-49E5-A530-08A9CADF5665}"/>
              </a:ext>
            </a:extLst>
          </p:cNvPr>
          <p:cNvGrpSpPr/>
          <p:nvPr/>
        </p:nvGrpSpPr>
        <p:grpSpPr>
          <a:xfrm>
            <a:off x="-197736" y="2143693"/>
            <a:ext cx="2815803" cy="1704620"/>
            <a:chOff x="266427" y="2282738"/>
            <a:chExt cx="2815803" cy="1704620"/>
          </a:xfrm>
        </p:grpSpPr>
        <p:sp>
          <p:nvSpPr>
            <p:cNvPr id="34" name="Arrow: Curved Right 33">
              <a:extLst>
                <a:ext uri="{FF2B5EF4-FFF2-40B4-BE49-F238E27FC236}">
                  <a16:creationId xmlns:a16="http://schemas.microsoft.com/office/drawing/2014/main" id="{CF9ABFEC-A0C6-4626-A422-8E0F08B98580}"/>
                </a:ext>
              </a:extLst>
            </p:cNvPr>
            <p:cNvSpPr/>
            <p:nvPr/>
          </p:nvSpPr>
          <p:spPr>
            <a:xfrm>
              <a:off x="2421029" y="2282738"/>
              <a:ext cx="661201" cy="1704620"/>
            </a:xfrm>
            <a:prstGeom prst="curvedRightArrow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3000" dir="5400000" rotWithShape="0">
                <a:schemeClr val="bg1">
                  <a:alpha val="35000"/>
                </a:scheme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A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8C4875A-C1E2-407F-AA0C-922D504D0A57}"/>
                    </a:ext>
                  </a:extLst>
                </p:cNvPr>
                <p:cNvSpPr txBox="1"/>
                <p:nvPr/>
              </p:nvSpPr>
              <p:spPr>
                <a:xfrm>
                  <a:off x="266427" y="2624213"/>
                  <a:ext cx="2423885" cy="70628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marL="7937" marR="0" lvl="0" indent="0" algn="l" defTabSz="482346" rtl="0" eaLnBrk="1" fontAlgn="auto" latinLnBrk="0" hangingPunct="1">
                    <a:lnSpc>
                      <a:spcPct val="100000"/>
                    </a:lnSpc>
                    <a:spcBef>
                      <a:spcPts val="580"/>
                    </a:spcBef>
                    <a:spcAft>
                      <a:spcPts val="0"/>
                    </a:spcAft>
                    <a:buClr>
                      <a:srgbClr val="001337"/>
                    </a:buClr>
                    <a:buSzPct val="100000"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̈"/>
                            <m:ctrlPr>
                              <a:rPr kumimoji="0" lang="en-CA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1337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 Light"/>
                              </a:rPr>
                            </m:ctrlPr>
                          </m:accPr>
                          <m:e>
                            <m:r>
                              <a:rPr kumimoji="0" lang="en-CA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1337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 Light"/>
                              </a:rPr>
                              <m:t>𝑒</m:t>
                            </m:r>
                          </m:e>
                        </m:acc>
                        <m:d>
                          <m:dPr>
                            <m:ctrlPr>
                              <a:rPr kumimoji="0" lang="en-CA" sz="20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1337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 Light"/>
                              </a:rPr>
                            </m:ctrlPr>
                          </m:dPr>
                          <m:e>
                            <m:r>
                              <a:rPr kumimoji="0" lang="en-CA" sz="20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1337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 Light"/>
                              </a:rPr>
                              <m:t>𝑡</m:t>
                            </m:r>
                          </m:e>
                        </m:d>
                        <m:r>
                          <a:rPr kumimoji="0" lang="en-CA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133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 Light"/>
                          </a:rPr>
                          <m:t>=</m:t>
                        </m:r>
                        <m:sSup>
                          <m:sSupPr>
                            <m:ctrlPr>
                              <a:rPr kumimoji="0" lang="en-CA" sz="20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1337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 Light"/>
                              </a:rPr>
                            </m:ctrlPr>
                          </m:sSupPr>
                          <m:e>
                            <m:acc>
                              <m:accPr>
                                <m:chr m:val="̈"/>
                                <m:ctrlPr>
                                  <a:rPr kumimoji="0" lang="en-CA" sz="20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1337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 Light"/>
                                  </a:rPr>
                                </m:ctrlPr>
                              </m:accPr>
                              <m:e>
                                <m:r>
                                  <a:rPr kumimoji="0" lang="en-CA" sz="20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1337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Helvetica Neue Light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kumimoji="0" lang="en-CA" sz="20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1337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 Light"/>
                              </a:rPr>
                              <m:t>𝑑𝑒𝑠</m:t>
                            </m:r>
                          </m:sup>
                        </m:sSup>
                        <m:d>
                          <m:dPr>
                            <m:ctrlPr>
                              <a:rPr kumimoji="0" lang="en-CA" sz="20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1337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 Light"/>
                              </a:rPr>
                            </m:ctrlPr>
                          </m:dPr>
                          <m:e>
                            <m:r>
                              <a:rPr kumimoji="0" lang="en-CA" sz="20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1337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 Light"/>
                              </a:rPr>
                              <m:t>𝑡</m:t>
                            </m:r>
                          </m:e>
                        </m:d>
                        <m:r>
                          <a:rPr kumimoji="0" lang="en-CA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133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 Light"/>
                          </a:rPr>
                          <m:t>−</m:t>
                        </m:r>
                        <m:acc>
                          <m:accPr>
                            <m:chr m:val="̈"/>
                            <m:ctrlPr>
                              <a:rPr kumimoji="0" lang="en-CA" sz="20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1337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 Light"/>
                              </a:rPr>
                            </m:ctrlPr>
                          </m:accPr>
                          <m:e>
                            <m:r>
                              <a:rPr kumimoji="0" lang="en-CA" sz="20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1337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 Light"/>
                              </a:rPr>
                              <m:t>𝑥</m:t>
                            </m:r>
                          </m:e>
                        </m:acc>
                        <m:r>
                          <a:rPr kumimoji="0" lang="en-CA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133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 Light"/>
                          </a:rPr>
                          <m:t>(</m:t>
                        </m:r>
                        <m:r>
                          <a:rPr kumimoji="0" lang="en-CA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133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 Light"/>
                          </a:rPr>
                          <m:t>𝑡</m:t>
                        </m:r>
                        <m:r>
                          <a:rPr kumimoji="0" lang="en-CA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133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 Light"/>
                          </a:rPr>
                          <m:t>)</m:t>
                        </m:r>
                      </m:oMath>
                    </m:oMathPara>
                  </a14:m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365C0">
                        <a:lumMod val="50000"/>
                      </a:srgbClr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Helvetica Neue Light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8C4875A-C1E2-407F-AA0C-922D504D0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427" y="2624213"/>
                  <a:ext cx="2423885" cy="706282"/>
                </a:xfrm>
                <a:prstGeom prst="rect">
                  <a:avLst/>
                </a:prstGeom>
                <a:blipFill>
                  <a:blip r:embed="rId4"/>
                  <a:stretch>
                    <a:fillRect b="-7759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E07A651-6226-4FF2-85C8-E2316DC93919}"/>
              </a:ext>
            </a:extLst>
          </p:cNvPr>
          <p:cNvGrpSpPr/>
          <p:nvPr/>
        </p:nvGrpSpPr>
        <p:grpSpPr>
          <a:xfrm>
            <a:off x="146621" y="4035033"/>
            <a:ext cx="2471446" cy="1461748"/>
            <a:chOff x="1017844" y="3917065"/>
            <a:chExt cx="2471446" cy="1461748"/>
          </a:xfrm>
        </p:grpSpPr>
        <p:sp>
          <p:nvSpPr>
            <p:cNvPr id="39" name="Arrow: Curved Right 38">
              <a:extLst>
                <a:ext uri="{FF2B5EF4-FFF2-40B4-BE49-F238E27FC236}">
                  <a16:creationId xmlns:a16="http://schemas.microsoft.com/office/drawing/2014/main" id="{B45492A7-01BD-429C-A968-3C497542B83B}"/>
                </a:ext>
              </a:extLst>
            </p:cNvPr>
            <p:cNvSpPr/>
            <p:nvPr/>
          </p:nvSpPr>
          <p:spPr>
            <a:xfrm>
              <a:off x="2808831" y="3917065"/>
              <a:ext cx="680459" cy="1461748"/>
            </a:xfrm>
            <a:prstGeom prst="curvedRightArrow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A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91A8CCB-9D3E-42C3-ACBE-344ED9D2F339}"/>
                    </a:ext>
                  </a:extLst>
                </p:cNvPr>
                <p:cNvSpPr txBox="1"/>
                <p:nvPr/>
              </p:nvSpPr>
              <p:spPr>
                <a:xfrm>
                  <a:off x="1017844" y="4315137"/>
                  <a:ext cx="1429620" cy="40010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45719" tIns="45719" rIns="45719" bIns="45719" numCol="1" spcCol="38100" rtlCol="0" anchor="t">
                  <a:spAutoFit/>
                </a:bodyPr>
                <a:lstStyle/>
                <a:p>
                  <a:pPr marL="7937" marR="0" lvl="0" indent="0" algn="l" defTabSz="482346" rtl="0" eaLnBrk="1" fontAlgn="auto" latinLnBrk="0" hangingPunct="1">
                    <a:lnSpc>
                      <a:spcPct val="100000"/>
                    </a:lnSpc>
                    <a:spcBef>
                      <a:spcPts val="580"/>
                    </a:spcBef>
                    <a:spcAft>
                      <a:spcPts val="0"/>
                    </a:spcAft>
                    <a:buClr>
                      <a:srgbClr val="001337"/>
                    </a:buClr>
                    <a:buSzPct val="100000"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̈"/>
                            <m:ctrlPr>
                              <a:rPr kumimoji="0" lang="en-CA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1337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 Light"/>
                              </a:rPr>
                            </m:ctrlPr>
                          </m:accPr>
                          <m:e>
                            <m:r>
                              <a:rPr kumimoji="0" lang="en-CA" sz="20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1337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 Light"/>
                              </a:rPr>
                              <m:t>𝑥</m:t>
                            </m:r>
                          </m:e>
                        </m:acc>
                        <m:d>
                          <m:dPr>
                            <m:ctrlPr>
                              <a:rPr kumimoji="0" lang="en-CA" sz="20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1337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 Light"/>
                              </a:rPr>
                            </m:ctrlPr>
                          </m:dPr>
                          <m:e>
                            <m:r>
                              <a:rPr kumimoji="0" lang="en-CA" sz="20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1337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Helvetica Neue Light"/>
                              </a:rPr>
                              <m:t>𝑡</m:t>
                            </m:r>
                          </m:e>
                        </m:d>
                        <m:r>
                          <a:rPr kumimoji="0" lang="en-CA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133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 Light"/>
                          </a:rPr>
                          <m:t>=</m:t>
                        </m:r>
                        <m:r>
                          <a:rPr kumimoji="0" lang="en-CA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133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 Light"/>
                          </a:rPr>
                          <m:t>𝑢</m:t>
                        </m:r>
                        <m:r>
                          <a:rPr kumimoji="0" lang="en-CA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133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 Light"/>
                          </a:rPr>
                          <m:t>(</m:t>
                        </m:r>
                        <m:r>
                          <a:rPr kumimoji="0" lang="en-CA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133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 Light"/>
                          </a:rPr>
                          <m:t>𝑡</m:t>
                        </m:r>
                        <m:r>
                          <a:rPr kumimoji="0" lang="en-CA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133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 Light"/>
                          </a:rPr>
                          <m:t>)</m:t>
                        </m:r>
                      </m:oMath>
                    </m:oMathPara>
                  </a14:m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365C0">
                        <a:lumMod val="50000"/>
                      </a:srgbClr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Helvetica Neue Light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91A8CCB-9D3E-42C3-ACBE-344ED9D2F3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844" y="4315137"/>
                  <a:ext cx="1429620" cy="400108"/>
                </a:xfrm>
                <a:prstGeom prst="rect">
                  <a:avLst/>
                </a:prstGeom>
                <a:blipFill>
                  <a:blip r:embed="rId5"/>
                  <a:stretch>
                    <a:fillRect r="-2128" b="-1515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49F730B-D342-4ED8-B8B9-A0D89BAC9881}"/>
              </a:ext>
            </a:extLst>
          </p:cNvPr>
          <p:cNvGrpSpPr/>
          <p:nvPr/>
        </p:nvGrpSpPr>
        <p:grpSpPr>
          <a:xfrm>
            <a:off x="8002067" y="1842237"/>
            <a:ext cx="3951280" cy="3524860"/>
            <a:chOff x="8002067" y="1842237"/>
            <a:chExt cx="3951280" cy="3524860"/>
          </a:xfrm>
        </p:grpSpPr>
        <p:pic>
          <p:nvPicPr>
            <p:cNvPr id="45" name="Picture 3">
              <a:extLst>
                <a:ext uri="{FF2B5EF4-FFF2-40B4-BE49-F238E27FC236}">
                  <a16:creationId xmlns:a16="http://schemas.microsoft.com/office/drawing/2014/main" id="{5A2BEBEB-0F01-4A49-BF06-6DA6DA6B16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349" t="23670" b="27706"/>
            <a:stretch/>
          </p:blipFill>
          <p:spPr bwMode="auto">
            <a:xfrm>
              <a:off x="8002067" y="1842237"/>
              <a:ext cx="3951280" cy="3285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F72A89A-C4BC-4908-A603-8355F71815BA}"/>
                </a:ext>
              </a:extLst>
            </p:cNvPr>
            <p:cNvSpPr txBox="1"/>
            <p:nvPr/>
          </p:nvSpPr>
          <p:spPr>
            <a:xfrm>
              <a:off x="8315174" y="5028545"/>
              <a:ext cx="348754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PD controller error </a:t>
              </a:r>
              <a:r>
                <a:rPr lang="en-US" sz="1600" dirty="0">
                  <a:sym typeface="Arial"/>
                </a:rPr>
                <a:t>step response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793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PD and PID Control Overview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92833" y="6340988"/>
            <a:ext cx="214119" cy="238356"/>
          </a:xfrm>
        </p:spPr>
        <p:txBody>
          <a:bodyPr/>
          <a:lstStyle/>
          <a:p>
            <a:fld id="{8DAF2FF1-0F85-5948-B45D-85D15C7A6F9F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1998452" y="5903043"/>
            <a:ext cx="1017917" cy="31837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CA" sz="4200">
              <a:solidFill>
                <a:srgbClr val="000000"/>
              </a:solidFill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CF4729-F690-E741-9E86-023C62FC54F4}"/>
                  </a:ext>
                </a:extLst>
              </p:cNvPr>
              <p:cNvSpPr txBox="1"/>
              <p:nvPr/>
            </p:nvSpPr>
            <p:spPr>
              <a:xfrm>
                <a:off x="567926" y="1147802"/>
                <a:ext cx="11520737" cy="46551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hangingPunct="0"/>
                <a:r>
                  <a:rPr lang="en-US" sz="2400" b="1" dirty="0">
                    <a:solidFill>
                      <a:schemeClr val="accent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PD Control</a:t>
                </a:r>
              </a:p>
              <a:p>
                <a:pPr hangingPunct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2400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CA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̈"/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𝑑𝑒𝑠</m:t>
                          </m:r>
                        </m:sup>
                      </m:sSup>
                      <m:r>
                        <a:rPr lang="en-CA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en-CA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CA" sz="2400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2400" b="1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hangingPunct="0"/>
                <a:r>
                  <a:rPr lang="en-US" sz="2400" dirty="0">
                    <a:solidFill>
                      <a:schemeClr val="accent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Proportional control acts like a spring (capacitance) response.</a:t>
                </a:r>
              </a:p>
              <a:p>
                <a:pPr hangingPunct="0"/>
                <a:r>
                  <a:rPr lang="en-US" sz="2400" dirty="0">
                    <a:solidFill>
                      <a:schemeClr val="accent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Derivative control is a viscous dashpot (resistance) response.</a:t>
                </a:r>
              </a:p>
              <a:p>
                <a:pPr hangingPunct="0"/>
                <a:r>
                  <a:rPr lang="en-US" sz="2400" dirty="0">
                    <a:solidFill>
                      <a:schemeClr val="accent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Large derivative gain makes the system overdamped (slow convergence).</a:t>
                </a:r>
              </a:p>
              <a:p>
                <a:pPr hangingPunct="0"/>
                <a:endParaRPr lang="en-US" sz="24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hangingPunct="0"/>
                <a:r>
                  <a:rPr lang="en-US" sz="2400" b="1" dirty="0">
                    <a:solidFill>
                      <a:schemeClr val="accent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PID Control</a:t>
                </a:r>
              </a:p>
              <a:p>
                <a:pPr hangingPunct="0"/>
                <a:r>
                  <a:rPr lang="en-US" sz="2400" dirty="0">
                    <a:solidFill>
                      <a:schemeClr val="accent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Often advantageous with disturbances (e.g. wind) or modeling errors (e.g. unknown mass).</a:t>
                </a:r>
              </a:p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CA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̈"/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𝑑𝑒𝑠</m:t>
                          </m:r>
                        </m:sup>
                      </m:sSup>
                      <m:d>
                        <m:d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CA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d>
                        <m:d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CA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CA" sz="2400" i="1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CA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nary>
                        <m:nary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n-CA" sz="2400" b="1" dirty="0"/>
              </a:p>
              <a:p>
                <a:pPr hangingPunct="0"/>
                <a:r>
                  <a:rPr lang="en-US" sz="2400" dirty="0">
                    <a:solidFill>
                      <a:schemeClr val="accent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Integral control makes the steady-state error go to zero.</a:t>
                </a:r>
              </a:p>
              <a:p>
                <a:pPr hangingPunct="0"/>
                <a:r>
                  <a:rPr lang="en-US" sz="2400" dirty="0">
                    <a:solidFill>
                      <a:schemeClr val="accent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PID control generates a third-order closed-loop system.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CF4729-F690-E741-9E86-023C62FC5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26" y="1147802"/>
                <a:ext cx="11520737" cy="4655183"/>
              </a:xfrm>
              <a:prstGeom prst="rect">
                <a:avLst/>
              </a:prstGeom>
              <a:blipFill>
                <a:blip r:embed="rId2"/>
                <a:stretch>
                  <a:fillRect l="-1217" t="-1047" b="-19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E7D8A388-F0EC-4A87-B778-B21BDFCC20C1}"/>
              </a:ext>
            </a:extLst>
          </p:cNvPr>
          <p:cNvGrpSpPr/>
          <p:nvPr/>
        </p:nvGrpSpPr>
        <p:grpSpPr>
          <a:xfrm>
            <a:off x="8370182" y="4890310"/>
            <a:ext cx="1119856" cy="641803"/>
            <a:chOff x="7548310" y="5012093"/>
            <a:chExt cx="1119856" cy="64180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1B3982A-46F7-2449-9FBB-D7A08361FF20}"/>
                </a:ext>
              </a:extLst>
            </p:cNvPr>
            <p:cNvSpPr txBox="1"/>
            <p:nvPr/>
          </p:nvSpPr>
          <p:spPr>
            <a:xfrm>
              <a:off x="7548310" y="5192233"/>
              <a:ext cx="1119856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b="1" dirty="0">
                  <a:solidFill>
                    <a:srgbClr val="C00000"/>
                  </a:solidFill>
                  <a:sym typeface="Arial"/>
                </a:rPr>
                <a:t>I</a:t>
              </a: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uFillTx/>
                  <a:sym typeface="Arial"/>
                </a:rPr>
                <a:t>ntegral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D127585-5C2E-E04F-BA95-803E873F94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1506" y="5012093"/>
              <a:ext cx="0" cy="218933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D2288E-25D2-4C5A-A7E3-AF89AF80B096}"/>
              </a:ext>
            </a:extLst>
          </p:cNvPr>
          <p:cNvSpPr txBox="1"/>
          <p:nvPr/>
        </p:nvSpPr>
        <p:spPr>
          <a:xfrm>
            <a:off x="2261190" y="5752293"/>
            <a:ext cx="7629779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Integral part could cause unwanted effects, such as windup</a:t>
            </a:r>
            <a:endParaRPr kumimoji="0" lang="en-US" sz="240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31692F-3F5D-4E12-B00E-55323F9CE5AE}"/>
              </a:ext>
            </a:extLst>
          </p:cNvPr>
          <p:cNvSpPr txBox="1"/>
          <p:nvPr/>
        </p:nvSpPr>
        <p:spPr>
          <a:xfrm>
            <a:off x="2507410" y="3013730"/>
            <a:ext cx="5753176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Steady-state error may be different from zero</a:t>
            </a:r>
            <a:endParaRPr kumimoji="0" lang="en-US" sz="240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961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Effect of Different PD Gains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92833" y="6340988"/>
            <a:ext cx="214119" cy="238356"/>
          </a:xfrm>
        </p:spPr>
        <p:txBody>
          <a:bodyPr/>
          <a:lstStyle/>
          <a:p>
            <a:fld id="{8DAF2FF1-0F85-5948-B45D-85D15C7A6F9F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81"/>
          <a:stretch/>
        </p:blipFill>
        <p:spPr bwMode="auto">
          <a:xfrm>
            <a:off x="281719" y="1139164"/>
            <a:ext cx="11628562" cy="344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6AE634-7979-C341-BB88-BE47E426848A}"/>
                  </a:ext>
                </a:extLst>
              </p:cNvPr>
              <p:cNvSpPr txBox="1"/>
              <p:nvPr/>
            </p:nvSpPr>
            <p:spPr>
              <a:xfrm>
                <a:off x="1489661" y="5133171"/>
                <a:ext cx="1677832" cy="46410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CA" sz="28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6AE634-7979-C341-BB88-BE47E4268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661" y="5133171"/>
                <a:ext cx="1677832" cy="464101"/>
              </a:xfrm>
              <a:prstGeom prst="rect">
                <a:avLst/>
              </a:prstGeom>
              <a:blipFill>
                <a:blip r:embed="rId3"/>
                <a:stretch>
                  <a:fillRect l="-3759" r="-4511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3D6B4D-09B1-8E46-8AD4-B5B8BC9738A7}"/>
                  </a:ext>
                </a:extLst>
              </p:cNvPr>
              <p:cNvSpPr txBox="1"/>
              <p:nvPr/>
            </p:nvSpPr>
            <p:spPr>
              <a:xfrm>
                <a:off x="9224925" y="5133170"/>
                <a:ext cx="2162498" cy="46410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CA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CA" sz="2800" b="0" i="0" smtClean="0"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r>
                  <a:rPr lang="en-CA" sz="2800" b="0" dirty="0"/>
                  <a:t>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CA" sz="28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CA" sz="28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3D6B4D-09B1-8E46-8AD4-B5B8BC973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4925" y="5133170"/>
                <a:ext cx="2162498" cy="464101"/>
              </a:xfrm>
              <a:prstGeom prst="rect">
                <a:avLst/>
              </a:prstGeom>
              <a:blipFill>
                <a:blip r:embed="rId4"/>
                <a:stretch>
                  <a:fillRect l="-5233" t="-21053" b="-3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BAECE0-22CD-A247-AE1C-552E85DC4D48}"/>
                  </a:ext>
                </a:extLst>
              </p:cNvPr>
              <p:cNvSpPr txBox="1"/>
              <p:nvPr/>
            </p:nvSpPr>
            <p:spPr>
              <a:xfrm>
                <a:off x="4927250" y="5133171"/>
                <a:ext cx="3002168" cy="46410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&gt;0,  </m:t>
                      </m:r>
                      <m:sSub>
                        <m:sSub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28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BAECE0-22CD-A247-AE1C-552E85DC4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250" y="5133171"/>
                <a:ext cx="3002168" cy="464101"/>
              </a:xfrm>
              <a:prstGeom prst="rect">
                <a:avLst/>
              </a:prstGeom>
              <a:blipFill>
                <a:blip r:embed="rId5"/>
                <a:stretch>
                  <a:fillRect l="-2110" r="-2110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13A4F42-DB13-F340-92A0-2D46BCC252D2}"/>
              </a:ext>
            </a:extLst>
          </p:cNvPr>
          <p:cNvSpPr txBox="1"/>
          <p:nvPr/>
        </p:nvSpPr>
        <p:spPr>
          <a:xfrm>
            <a:off x="2025898" y="4587047"/>
            <a:ext cx="901337" cy="43088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Stable</a:t>
            </a:r>
            <a:endParaRPr lang="en-CA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007B12-78A9-C94D-8CDD-2A5D47C0D9BA}"/>
              </a:ext>
            </a:extLst>
          </p:cNvPr>
          <p:cNvSpPr txBox="1"/>
          <p:nvPr/>
        </p:nvSpPr>
        <p:spPr>
          <a:xfrm>
            <a:off x="4927250" y="4587046"/>
            <a:ext cx="2518638" cy="43088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Marginally Stable</a:t>
            </a:r>
            <a:endParaRPr lang="en-CA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5C77D9-3176-4E47-B1A3-B5174EC8973F}"/>
              </a:ext>
            </a:extLst>
          </p:cNvPr>
          <p:cNvSpPr txBox="1"/>
          <p:nvPr/>
        </p:nvSpPr>
        <p:spPr>
          <a:xfrm>
            <a:off x="9445903" y="4587046"/>
            <a:ext cx="1392625" cy="43088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Unstable</a:t>
            </a:r>
            <a:r>
              <a:rPr lang="en-CA" sz="2800" b="1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5C41999-9B65-44E0-A21C-2F6659F54CFD}"/>
                  </a:ext>
                </a:extLst>
              </p:cNvPr>
              <p:cNvSpPr txBox="1"/>
              <p:nvPr/>
            </p:nvSpPr>
            <p:spPr>
              <a:xfrm>
                <a:off x="4675387" y="5888214"/>
                <a:ext cx="3518141" cy="5564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hangingPunct="0"/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How to design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CA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CA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?</a:t>
                </a:r>
                <a:endParaRPr kumimoji="0" lang="en-US" sz="280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5C41999-9B65-44E0-A21C-2F6659F54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387" y="5888214"/>
                <a:ext cx="3518141" cy="556432"/>
              </a:xfrm>
              <a:prstGeom prst="rect">
                <a:avLst/>
              </a:prstGeom>
              <a:blipFill>
                <a:blip r:embed="rId6"/>
                <a:stretch>
                  <a:fillRect l="-4853" t="-10989" r="-3986" b="-252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651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B4F6AB6-162D-2E4D-89D6-45E11DFDFAE7}"/>
                  </a:ext>
                </a:extLst>
              </p:cNvPr>
              <p:cNvSpPr txBox="1"/>
              <p:nvPr/>
            </p:nvSpPr>
            <p:spPr>
              <a:xfrm>
                <a:off x="1373644" y="1373641"/>
                <a:ext cx="9863982" cy="19187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2400" b="1" dirty="0"/>
                  <a:t>,	</a:t>
                </a:r>
                <a14:m>
                  <m:oMath xmlns:m="http://schemas.openxmlformats.org/officeDocument/2006/math">
                    <m:r>
                      <a:rPr lang="en-CA" sz="2400" b="1" i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CA" sz="240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box>
                      <m:box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sSub>
                      <m:sSub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CA" sz="24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𝑑𝑒𝑠</m:t>
                        </m:r>
                      </m:sup>
                    </m:sSup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)−</m:t>
                    </m:r>
                    <m:r>
                      <a:rPr lang="en-CA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))+</m:t>
                    </m:r>
                    <m:sSub>
                      <m:sSub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CA" sz="24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𝑑𝑒𝑠</m:t>
                        </m:r>
                      </m:sup>
                    </m:sSup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)−</m:t>
                    </m:r>
                    <m:acc>
                      <m:accPr>
                        <m:chr m:val="̇"/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))+</m:t>
                    </m:r>
                    <m:sSup>
                      <m:sSup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̈"/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𝑑𝑒𝑠</m:t>
                        </m:r>
                      </m:sup>
                    </m:sSup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sz="2400" b="1" dirty="0"/>
              </a:p>
              <a:p>
                <a:endParaRPr lang="en-CA" sz="2400" b="1" dirty="0"/>
              </a:p>
              <a:p>
                <a:r>
                  <a:rPr lang="en-CA" sz="2400" b="1" dirty="0"/>
                  <a:t>⟹	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CA" sz="24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endParaRPr lang="en-CA" sz="2400" b="1" dirty="0"/>
              </a:p>
              <a:p>
                <a:r>
                  <a:rPr lang="en-CA" sz="2400" b="1" dirty="0"/>
                  <a:t>⟹	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)+2</m:t>
                    </m:r>
                    <m:r>
                      <a:rPr lang="en-CA" sz="2400" i="1">
                        <a:latin typeface="Cambria Math" panose="02040503050406030204" pitchFamily="18" charset="0"/>
                      </a:rPr>
                      <m:t>𝜁</m:t>
                    </m:r>
                    <m:sSub>
                      <m:sSub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)+</m:t>
                    </m:r>
                    <m:sSubSup>
                      <m:sSubSup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CA" sz="24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CA" sz="2400" b="1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B4F6AB6-162D-2E4D-89D6-45E11DFDF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644" y="1373641"/>
                <a:ext cx="9863982" cy="1918795"/>
              </a:xfrm>
              <a:prstGeom prst="rect">
                <a:avLst/>
              </a:prstGeom>
              <a:blipFill>
                <a:blip r:embed="rId2"/>
                <a:stretch>
                  <a:fillRect l="-1854" t="-4127" b="-85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Alternative Parameterization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92833" y="6340988"/>
            <a:ext cx="214119" cy="238356"/>
          </a:xfrm>
        </p:spPr>
        <p:txBody>
          <a:bodyPr/>
          <a:lstStyle/>
          <a:p>
            <a:fld id="{8DAF2FF1-0F85-5948-B45D-85D15C7A6F9F}" type="slidenum">
              <a:rPr lang="en-US" smtClean="0"/>
              <a:pPr/>
              <a:t>49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132294" y="4155318"/>
                <a:ext cx="7724422" cy="19213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Intuitive parameterization: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CA" sz="24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Damping ratio:	</a:t>
                </a:r>
                <a14:m>
                  <m:oMath xmlns:m="http://schemas.openxmlformats.org/officeDocument/2006/math">
                    <m:r>
                      <a:rPr lang="en-CA" sz="2400" i="1">
                        <a:latin typeface="Cambria Math" panose="02040503050406030204" pitchFamily="18" charset="0"/>
                      </a:rPr>
                      <m:t>𝜁</m:t>
                    </m:r>
                    <m:r>
                      <a:rPr lang="en-CA" sz="2400" i="1">
                        <a:latin typeface="Cambria Math" panose="02040503050406030204" pitchFamily="18" charset="0"/>
                      </a:rPr>
                      <m:t>∈[0.7..1]</m:t>
                    </m:r>
                  </m:oMath>
                </a14:m>
                <a:r>
                  <a:rPr lang="en-CA" sz="24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CA" sz="24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Natural frequency, related to rise time (10-90%):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C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C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C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C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C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1.8</m:t>
                        </m:r>
                      </m:den>
                    </m:f>
                  </m:oMath>
                </a14:m>
                <a:endParaRPr lang="en-CA" sz="2400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CA" sz="24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Settling time: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C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C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4.6</m:t>
                        </m:r>
                      </m:num>
                      <m:den>
                        <m:r>
                          <a:rPr lang="en-C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𝜁</m:t>
                        </m:r>
                        <m:sSub>
                          <m:sSubPr>
                            <m:ctrlPr>
                              <a:rPr lang="en-C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C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294" y="4155318"/>
                <a:ext cx="7724422" cy="1921360"/>
              </a:xfrm>
              <a:prstGeom prst="rect">
                <a:avLst/>
              </a:prstGeom>
              <a:blipFill>
                <a:blip r:embed="rId3"/>
                <a:stretch>
                  <a:fillRect l="-1263" t="-254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AB65F045-7573-4DE1-9772-F69F330B031A}"/>
              </a:ext>
            </a:extLst>
          </p:cNvPr>
          <p:cNvGrpSpPr/>
          <p:nvPr/>
        </p:nvGrpSpPr>
        <p:grpSpPr>
          <a:xfrm>
            <a:off x="9483029" y="1212794"/>
            <a:ext cx="2453429" cy="1933446"/>
            <a:chOff x="7783717" y="1173575"/>
            <a:chExt cx="2453429" cy="1933446"/>
          </a:xfrm>
        </p:grpSpPr>
        <p:sp>
          <p:nvSpPr>
            <p:cNvPr id="10" name="Oval 9"/>
            <p:cNvSpPr/>
            <p:nvPr/>
          </p:nvSpPr>
          <p:spPr bwMode="auto">
            <a:xfrm>
              <a:off x="8417500" y="1173575"/>
              <a:ext cx="1120814" cy="742950"/>
            </a:xfrm>
            <a:prstGeom prst="ellipse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CA" sz="2400">
                <a:solidFill>
                  <a:srgbClr val="000000"/>
                </a:solidFill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783717" y="2645356"/>
              <a:ext cx="2453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Feedforward term</a:t>
              </a:r>
            </a:p>
          </p:txBody>
        </p:sp>
        <p:sp>
          <p:nvSpPr>
            <p:cNvPr id="24" name="Down Arrow 23"/>
            <p:cNvSpPr/>
            <p:nvPr/>
          </p:nvSpPr>
          <p:spPr bwMode="auto">
            <a:xfrm rot="10800000">
              <a:off x="8912208" y="2051599"/>
              <a:ext cx="226657" cy="593757"/>
            </a:xfrm>
            <a:prstGeom prst="downArrow">
              <a:avLst/>
            </a:prstGeom>
            <a:solidFill>
              <a:srgbClr val="C00000"/>
            </a:solidFill>
            <a:ln w="254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CA" sz="2400">
                <a:solidFill>
                  <a:srgbClr val="000000"/>
                </a:solidFill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2E99FDB-BF93-4C2E-94F5-ACAEA30A7608}"/>
              </a:ext>
            </a:extLst>
          </p:cNvPr>
          <p:cNvGrpSpPr/>
          <p:nvPr/>
        </p:nvGrpSpPr>
        <p:grpSpPr>
          <a:xfrm>
            <a:off x="2132294" y="2838249"/>
            <a:ext cx="4222011" cy="1247966"/>
            <a:chOff x="2827004" y="2799030"/>
            <a:chExt cx="4222011" cy="1247966"/>
          </a:xfrm>
        </p:grpSpPr>
        <p:sp>
          <p:nvSpPr>
            <p:cNvPr id="6" name="Down Arrow 5"/>
            <p:cNvSpPr/>
            <p:nvPr/>
          </p:nvSpPr>
          <p:spPr bwMode="auto">
            <a:xfrm rot="10800000">
              <a:off x="4938009" y="3453239"/>
              <a:ext cx="254394" cy="593757"/>
            </a:xfrm>
            <a:prstGeom prst="downArrow">
              <a:avLst/>
            </a:prstGeom>
            <a:solidFill>
              <a:srgbClr val="C00000"/>
            </a:solidFill>
            <a:ln w="254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CA" sz="2400">
                <a:solidFill>
                  <a:srgbClr val="000000"/>
                </a:solidFill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2827004" y="2799030"/>
              <a:ext cx="4222011" cy="585106"/>
            </a:xfrm>
            <a:prstGeom prst="rect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CA" sz="2400">
                <a:solidFill>
                  <a:srgbClr val="000000"/>
                </a:solidFill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8052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Quadrotor Dynamics and Control Lectures</a:t>
            </a:r>
            <a:endParaRPr lang="en-CA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753747" y="6340988"/>
            <a:ext cx="153205" cy="238356"/>
          </a:xfrm>
        </p:spPr>
        <p:txBody>
          <a:bodyPr/>
          <a:lstStyle/>
          <a:p>
            <a:fld id="{8DAF2FF1-0F85-5948-B45D-85D15C7A6F9F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/>
              <a:t>5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2B160D0-AD75-4AF7-A67C-36E6F64883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774603"/>
              </p:ext>
            </p:extLst>
          </p:nvPr>
        </p:nvGraphicFramePr>
        <p:xfrm>
          <a:off x="567926" y="1060629"/>
          <a:ext cx="11016309" cy="495751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672103">
                  <a:extLst>
                    <a:ext uri="{9D8B030D-6E8A-4147-A177-3AD203B41FA5}">
                      <a16:colId xmlns:a16="http://schemas.microsoft.com/office/drawing/2014/main" val="3722946738"/>
                    </a:ext>
                  </a:extLst>
                </a:gridCol>
                <a:gridCol w="3672103">
                  <a:extLst>
                    <a:ext uri="{9D8B030D-6E8A-4147-A177-3AD203B41FA5}">
                      <a16:colId xmlns:a16="http://schemas.microsoft.com/office/drawing/2014/main" val="2718249831"/>
                    </a:ext>
                  </a:extLst>
                </a:gridCol>
                <a:gridCol w="3672103">
                  <a:extLst>
                    <a:ext uri="{9D8B030D-6E8A-4147-A177-3AD203B41FA5}">
                      <a16:colId xmlns:a16="http://schemas.microsoft.com/office/drawing/2014/main" val="4016587802"/>
                    </a:ext>
                  </a:extLst>
                </a:gridCol>
              </a:tblGrid>
              <a:tr h="506212"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Lecture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Lecture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Lecture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4700321"/>
                  </a:ext>
                </a:extLst>
              </a:tr>
              <a:tr h="2531058"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Introduction to quadrotor control</a:t>
                      </a:r>
                    </a:p>
                    <a:p>
                      <a:pPr algn="ctr"/>
                      <a:endParaRPr lang="en-CA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CA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Controlling the up-down motion of the quadrotor</a:t>
                      </a:r>
                    </a:p>
                    <a:p>
                      <a:pPr algn="ctr"/>
                      <a:endParaRPr lang="en-CA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Controlling the quadrotor in 2D (y-z plane)</a:t>
                      </a:r>
                    </a:p>
                    <a:p>
                      <a:pPr algn="ctr"/>
                      <a:endParaRPr lang="en-CA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CA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Introduction to nonlinear controllers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Controlling the quadrotor in 3D</a:t>
                      </a:r>
                    </a:p>
                    <a:p>
                      <a:pPr algn="ctr"/>
                      <a:endParaRPr lang="en-CA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CA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Setting up a commercially available quadrotor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541445"/>
                  </a:ext>
                </a:extLst>
              </a:tr>
              <a:tr h="1760460">
                <a:tc>
                  <a:txBody>
                    <a:bodyPr/>
                    <a:lstStyle/>
                    <a:p>
                      <a:pPr algn="ctr"/>
                      <a:endParaRPr lang="en-CA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CA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Installing simulator and initial controller exploration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CA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Applying a 2D controller to the simulated quadrotor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CA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How to set up a commercially available quadrotor</a:t>
                      </a:r>
                    </a:p>
                    <a:p>
                      <a:pPr algn="ctr"/>
                      <a:endParaRPr lang="en-CA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15755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127CAED-7EB7-401A-BCFE-FFA598F388FD}"/>
              </a:ext>
            </a:extLst>
          </p:cNvPr>
          <p:cNvSpPr txBox="1"/>
          <p:nvPr/>
        </p:nvSpPr>
        <p:spPr>
          <a:xfrm>
            <a:off x="6675120" y="6198557"/>
            <a:ext cx="7196328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A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Inspired by Vijay Kumar’s Aerial Robotics Coursera course https://www.coursera.org/learn/robotics-flight</a:t>
            </a:r>
          </a:p>
        </p:txBody>
      </p:sp>
    </p:spTree>
    <p:extLst>
      <p:ext uri="{BB962C8B-B14F-4D97-AF65-F5344CB8AC3E}">
        <p14:creationId xmlns:p14="http://schemas.microsoft.com/office/powerpoint/2010/main" val="205727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Second-Order System Characteristics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92833" y="6340988"/>
            <a:ext cx="214119" cy="238356"/>
          </a:xfrm>
        </p:spPr>
        <p:txBody>
          <a:bodyPr/>
          <a:lstStyle/>
          <a:p>
            <a:fld id="{8DAF2FF1-0F85-5948-B45D-85D15C7A6F9F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6" name="Picture 5" descr="AACLHSR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208" y="1842946"/>
            <a:ext cx="8621584" cy="424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5"/>
          <p:cNvSpPr txBox="1">
            <a:spLocks noChangeArrowheads="1"/>
          </p:cNvSpPr>
          <p:nvPr/>
        </p:nvSpPr>
        <p:spPr>
          <a:xfrm>
            <a:off x="660400" y="985045"/>
            <a:ext cx="10473875" cy="75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ＭＳ Ｐゴシック" pitchFamily="34" charset="-128"/>
              </a:rPr>
              <a:t>Definition of </a:t>
            </a:r>
            <a:r>
              <a:rPr lang="en-US" altLang="en-US" sz="2400" u="sng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ＭＳ Ｐゴシック" pitchFamily="34" charset="-128"/>
              </a:rPr>
              <a:t>rise time</a:t>
            </a:r>
            <a:r>
              <a:rPr lang="en-US" altLang="en-US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ＭＳ Ｐゴシック" pitchFamily="34" charset="-128"/>
              </a:rPr>
              <a:t> t</a:t>
            </a:r>
            <a:r>
              <a:rPr lang="en-US" altLang="en-US" sz="2400" baseline="-250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ＭＳ Ｐゴシック" pitchFamily="34" charset="-128"/>
              </a:rPr>
              <a:t>r</a:t>
            </a:r>
            <a:r>
              <a:rPr lang="en-US" altLang="en-US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ＭＳ Ｐゴシック" pitchFamily="34" charset="-128"/>
              </a:rPr>
              <a:t>, </a:t>
            </a:r>
            <a:r>
              <a:rPr lang="en-US" altLang="en-US" sz="2400" u="sng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ＭＳ Ｐゴシック" pitchFamily="34" charset="-128"/>
              </a:rPr>
              <a:t>peak time</a:t>
            </a:r>
            <a:r>
              <a:rPr lang="en-US" altLang="en-US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ＭＳ Ｐゴシック" pitchFamily="34" charset="-128"/>
              </a:rPr>
              <a:t> </a:t>
            </a:r>
            <a:r>
              <a:rPr lang="en-US" altLang="en-US" sz="2400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ＭＳ Ｐゴシック" pitchFamily="34" charset="-128"/>
              </a:rPr>
              <a:t>t</a:t>
            </a:r>
            <a:r>
              <a:rPr lang="en-US" altLang="en-US" sz="2400" baseline="-25000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ＭＳ Ｐゴシック" pitchFamily="34" charset="-128"/>
              </a:rPr>
              <a:t>p</a:t>
            </a:r>
            <a:r>
              <a:rPr lang="en-US" altLang="en-US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ＭＳ Ｐゴシック" pitchFamily="34" charset="-128"/>
              </a:rPr>
              <a:t>, </a:t>
            </a:r>
            <a:r>
              <a:rPr lang="en-US" altLang="en-US" sz="2400" u="sng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ＭＳ Ｐゴシック" pitchFamily="34" charset="-128"/>
              </a:rPr>
              <a:t>settling time</a:t>
            </a:r>
            <a:r>
              <a:rPr lang="en-US" altLang="en-US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ＭＳ Ｐゴシック" pitchFamily="34" charset="-128"/>
              </a:rPr>
              <a:t> </a:t>
            </a:r>
            <a:r>
              <a:rPr lang="en-US" altLang="en-US" sz="2400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ＭＳ Ｐゴシック" pitchFamily="34" charset="-128"/>
              </a:rPr>
              <a:t>t</a:t>
            </a:r>
            <a:r>
              <a:rPr lang="en-US" altLang="en-US" sz="2400" baseline="-25000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ＭＳ Ｐゴシック" pitchFamily="34" charset="-128"/>
              </a:rPr>
              <a:t>s</a:t>
            </a:r>
            <a:r>
              <a:rPr lang="en-US" altLang="en-US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ＭＳ Ｐゴシック" pitchFamily="34" charset="-128"/>
              </a:rPr>
              <a:t>, and </a:t>
            </a:r>
            <a:r>
              <a:rPr lang="en-US" altLang="en-US" sz="2400" u="sng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ＭＳ Ｐゴシック" pitchFamily="34" charset="-128"/>
              </a:rPr>
              <a:t>overshoot</a:t>
            </a:r>
            <a:r>
              <a:rPr lang="en-US" altLang="en-US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ＭＳ Ｐゴシック" pitchFamily="34" charset="-128"/>
              </a:rPr>
              <a:t> </a:t>
            </a:r>
            <a:r>
              <a:rPr lang="en-US" altLang="en-US" sz="2400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ＭＳ Ｐゴシック" pitchFamily="34" charset="-128"/>
              </a:rPr>
              <a:t>M</a:t>
            </a:r>
            <a:r>
              <a:rPr lang="en-US" altLang="en-US" sz="2400" baseline="-25000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ＭＳ Ｐゴシック" pitchFamily="34" charset="-128"/>
              </a:rPr>
              <a:t>p</a:t>
            </a:r>
            <a:r>
              <a:rPr lang="en-US" altLang="en-US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ＭＳ Ｐゴシック" pitchFamily="34" charset="-128"/>
              </a:rPr>
              <a:t>:</a:t>
            </a:r>
            <a:endParaRPr lang="en-US" altLang="en-US" sz="2400" baseline="-250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ＭＳ Ｐゴシック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15C1F9-698F-D14B-8A9C-2CA084F72FFE}"/>
                  </a:ext>
                </a:extLst>
              </p:cNvPr>
              <p:cNvSpPr txBox="1"/>
              <p:nvPr/>
            </p:nvSpPr>
            <p:spPr>
              <a:xfrm>
                <a:off x="4143094" y="5483096"/>
                <a:ext cx="31265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15C1F9-698F-D14B-8A9C-2CA084F72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94" y="5483096"/>
                <a:ext cx="312650" cy="369332"/>
              </a:xfrm>
              <a:prstGeom prst="rect">
                <a:avLst/>
              </a:prstGeom>
              <a:blipFill>
                <a:blip r:embed="rId3"/>
                <a:stretch>
                  <a:fillRect l="-15385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279154-3989-CD4F-8E05-1826A4B294E2}"/>
                  </a:ext>
                </a:extLst>
              </p:cNvPr>
              <p:cNvSpPr txBox="1"/>
              <p:nvPr/>
            </p:nvSpPr>
            <p:spPr>
              <a:xfrm>
                <a:off x="2641948" y="5002274"/>
                <a:ext cx="32476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279154-3989-CD4F-8E05-1826A4B29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948" y="5002274"/>
                <a:ext cx="324768" cy="369332"/>
              </a:xfrm>
              <a:prstGeom prst="rect">
                <a:avLst/>
              </a:prstGeom>
              <a:blipFill>
                <a:blip r:embed="rId4"/>
                <a:stretch>
                  <a:fillRect l="-1481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B4BF2E-F31C-7D45-96AE-1F19BA012F7A}"/>
                  </a:ext>
                </a:extLst>
              </p:cNvPr>
              <p:cNvSpPr txBox="1"/>
              <p:nvPr/>
            </p:nvSpPr>
            <p:spPr>
              <a:xfrm>
                <a:off x="3044832" y="1833188"/>
                <a:ext cx="342850" cy="3978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B4BF2E-F31C-7D45-96AE-1F19BA012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832" y="1833188"/>
                <a:ext cx="342850" cy="397866"/>
              </a:xfrm>
              <a:prstGeom prst="rect">
                <a:avLst/>
              </a:prstGeom>
              <a:blipFill>
                <a:blip r:embed="rId5"/>
                <a:stretch>
                  <a:fillRect l="-18519" r="-3704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C55206-B4F8-2648-9E12-55042CD04FE6}"/>
                  </a:ext>
                </a:extLst>
              </p:cNvPr>
              <p:cNvSpPr txBox="1"/>
              <p:nvPr/>
            </p:nvSpPr>
            <p:spPr>
              <a:xfrm>
                <a:off x="5428554" y="1884913"/>
                <a:ext cx="468783" cy="3978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C55206-B4F8-2648-9E12-55042CD04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554" y="1884913"/>
                <a:ext cx="468783" cy="397866"/>
              </a:xfrm>
              <a:prstGeom prst="rect">
                <a:avLst/>
              </a:prstGeom>
              <a:blipFill>
                <a:blip r:embed="rId6"/>
                <a:stretch>
                  <a:fillRect l="-13158" r="-5263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195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92833" y="6340988"/>
            <a:ext cx="214119" cy="238356"/>
          </a:xfrm>
        </p:spPr>
        <p:txBody>
          <a:bodyPr/>
          <a:lstStyle/>
          <a:p>
            <a:fld id="{8DAF2FF1-0F85-5948-B45D-85D15C7A6F9F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8" name="Picture 7" descr="Ch03fig24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1"/>
          <a:stretch/>
        </p:blipFill>
        <p:spPr bwMode="auto">
          <a:xfrm>
            <a:off x="3100969" y="1741346"/>
            <a:ext cx="5289376" cy="4659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6A24DE3E-4064-4748-9566-7E45611EC1A0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985045"/>
            <a:ext cx="10473875" cy="75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ＭＳ Ｐゴシック" pitchFamily="34" charset="-128"/>
              </a:rPr>
              <a:t>Overshoot versus damping ratio for the second-order system: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D5AD49-EC02-584D-9958-49EA664BC643}"/>
                  </a:ext>
                </a:extLst>
              </p:cNvPr>
              <p:cNvSpPr txBox="1"/>
              <p:nvPr/>
            </p:nvSpPr>
            <p:spPr>
              <a:xfrm>
                <a:off x="2334625" y="3474274"/>
                <a:ext cx="1129925" cy="7671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%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endParaRPr lang="en-CA" sz="24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D5AD49-EC02-584D-9958-49EA664BC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625" y="3474274"/>
                <a:ext cx="1129925" cy="767198"/>
              </a:xfrm>
              <a:prstGeom prst="rect">
                <a:avLst/>
              </a:prstGeom>
              <a:blipFill>
                <a:blip r:embed="rId3"/>
                <a:stretch>
                  <a:fillRect l="-3333" t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6FC902-2F53-E345-89E8-776CDB19369B}"/>
                  </a:ext>
                </a:extLst>
              </p:cNvPr>
              <p:cNvSpPr txBox="1"/>
              <p:nvPr/>
            </p:nvSpPr>
            <p:spPr>
              <a:xfrm>
                <a:off x="5962651" y="6031468"/>
                <a:ext cx="22685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𝜁</m:t>
                      </m:r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6FC902-2F53-E345-89E8-776CDB193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2651" y="6031468"/>
                <a:ext cx="226857" cy="369332"/>
              </a:xfrm>
              <a:prstGeom prst="rect">
                <a:avLst/>
              </a:prstGeom>
              <a:blipFill>
                <a:blip r:embed="rId4"/>
                <a:stretch>
                  <a:fillRect l="-44444" r="-38889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AFC78209-2DC1-4022-88C1-613A8D511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926" y="312540"/>
            <a:ext cx="11016308" cy="625637"/>
          </a:xfrm>
        </p:spPr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Second-Order System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368036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92833" y="6340988"/>
            <a:ext cx="214119" cy="238356"/>
          </a:xfrm>
        </p:spPr>
        <p:txBody>
          <a:bodyPr/>
          <a:lstStyle/>
          <a:p>
            <a:fld id="{8DAF2FF1-0F85-5948-B45D-85D15C7A6F9F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10" name="Picture 4" descr="AACLHSN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6" t="50000" b="5567"/>
          <a:stretch/>
        </p:blipFill>
        <p:spPr bwMode="auto">
          <a:xfrm>
            <a:off x="3540746" y="1565710"/>
            <a:ext cx="5128785" cy="452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E400AF69-9D65-F748-A969-EBE89A457DC8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985045"/>
            <a:ext cx="10473875" cy="75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00412D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ＭＳ Ｐゴシック" pitchFamily="34" charset="-128"/>
              </a:rPr>
              <a:t>Step responses of second-order systems versus </a:t>
            </a:r>
            <a:r>
              <a:rPr lang="el-GR" altLang="en-US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ＭＳ Ｐゴシック" pitchFamily="34" charset="-128"/>
              </a:rPr>
              <a:t>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8EB6CBA-3959-6A41-BC39-15D1F3F2BB4C}"/>
                  </a:ext>
                </a:extLst>
              </p:cNvPr>
              <p:cNvSpPr txBox="1"/>
              <p:nvPr/>
            </p:nvSpPr>
            <p:spPr>
              <a:xfrm>
                <a:off x="5897336" y="1915100"/>
                <a:ext cx="61177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8EB6CBA-3959-6A41-BC39-15D1F3F2B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336" y="1915100"/>
                <a:ext cx="611770" cy="276999"/>
              </a:xfrm>
              <a:prstGeom prst="rect">
                <a:avLst/>
              </a:prstGeom>
              <a:blipFill>
                <a:blip r:embed="rId3"/>
                <a:stretch>
                  <a:fillRect l="-10000" r="-6000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81B932-CA70-A540-A465-CF0A35E1DAF2}"/>
                  </a:ext>
                </a:extLst>
              </p:cNvPr>
              <p:cNvSpPr txBox="1"/>
              <p:nvPr/>
            </p:nvSpPr>
            <p:spPr>
              <a:xfrm>
                <a:off x="2909226" y="3646967"/>
                <a:ext cx="63152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81B932-CA70-A540-A465-CF0A35E1D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226" y="3646967"/>
                <a:ext cx="631520" cy="369332"/>
              </a:xfrm>
              <a:prstGeom prst="rect">
                <a:avLst/>
              </a:prstGeom>
              <a:blipFill>
                <a:blip r:embed="rId4"/>
                <a:stretch>
                  <a:fillRect l="-9804" r="-1568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930E88-9CB9-A04C-BB4B-84070E1E0E86}"/>
                  </a:ext>
                </a:extLst>
              </p:cNvPr>
              <p:cNvSpPr txBox="1"/>
              <p:nvPr/>
            </p:nvSpPr>
            <p:spPr>
              <a:xfrm>
                <a:off x="6076080" y="5971656"/>
                <a:ext cx="57156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930E88-9CB9-A04C-BB4B-84070E1E0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080" y="5971656"/>
                <a:ext cx="571567" cy="369332"/>
              </a:xfrm>
              <a:prstGeom prst="rect">
                <a:avLst/>
              </a:prstGeom>
              <a:blipFill>
                <a:blip r:embed="rId5"/>
                <a:stretch>
                  <a:fillRect l="-4348" r="-869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40A0AE40-C255-4B7E-9BDE-BEA846B99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926" y="312540"/>
            <a:ext cx="11016308" cy="625637"/>
          </a:xfrm>
        </p:spPr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Second-Order System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169246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Quadrotor Dynamics and Control I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715866" y="1119560"/>
            <a:ext cx="11130855" cy="4878904"/>
          </a:xfrm>
        </p:spPr>
        <p:txBody>
          <a:bodyPr>
            <a:normAutofit lnSpcReduction="10000"/>
          </a:bodyPr>
          <a:lstStyle/>
          <a:p>
            <a:pPr marL="542925" indent="-542925">
              <a:buFont typeface="+mj-lt"/>
              <a:buAutoNum type="arabicPeriod"/>
            </a:pPr>
            <a:r>
              <a:rPr lang="en-CA" sz="4000" dirty="0">
                <a:solidFill>
                  <a:schemeClr val="accent1">
                    <a:lumMod val="50000"/>
                  </a:schemeClr>
                </a:solidFill>
              </a:rPr>
              <a:t>Motivation</a:t>
            </a: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How does a quadrotor move?</a:t>
            </a: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What is the quadrotor control architecture?</a:t>
            </a: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How to control a 1D quadrotor?</a:t>
            </a:r>
          </a:p>
          <a:p>
            <a:pPr marL="979488" lvl="1" indent="12700">
              <a:buFont typeface="+mj-lt"/>
              <a:buAutoNum type="alphaLcPeriod"/>
            </a:pPr>
            <a:r>
              <a:rPr lang="en-CA" sz="3400" dirty="0">
                <a:solidFill>
                  <a:srgbClr val="0365C0">
                    <a:lumMod val="50000"/>
                  </a:srgbClr>
                </a:solidFill>
              </a:rPr>
              <a:t> 1D quadrotor equations of motion</a:t>
            </a:r>
          </a:p>
          <a:p>
            <a:pPr marL="979488" lvl="1" indent="12700">
              <a:buFont typeface="+mj-lt"/>
              <a:buAutoNum type="alphaLcPeriod"/>
            </a:pPr>
            <a:r>
              <a:rPr lang="en-CA" sz="3400" dirty="0">
                <a:solidFill>
                  <a:srgbClr val="0365C0">
                    <a:lumMod val="50000"/>
                  </a:srgbClr>
                </a:solidFill>
              </a:rPr>
              <a:t> Designing a PD controller</a:t>
            </a:r>
          </a:p>
          <a:p>
            <a:pPr marL="979488" lvl="1" indent="12700">
              <a:buFont typeface="+mj-lt"/>
              <a:buAutoNum type="alphaLcPeriod"/>
            </a:pPr>
            <a:r>
              <a:rPr lang="en-CA" sz="3400" dirty="0">
                <a:solidFill>
                  <a:srgbClr val="0365C0">
                    <a:lumMod val="50000"/>
                  </a:srgbClr>
                </a:solidFill>
              </a:rPr>
              <a:t> PD applied to 1D quadrotor</a:t>
            </a:r>
            <a:endParaRPr lang="en-CA" sz="3600" dirty="0">
              <a:solidFill>
                <a:schemeClr val="accent1">
                  <a:lumMod val="50000"/>
                </a:schemeClr>
              </a:solidFill>
            </a:endParaRP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Simulator and initial control exploration</a:t>
            </a:r>
          </a:p>
          <a:p>
            <a:pPr marL="742950" indent="-742950">
              <a:buFont typeface="+mj-lt"/>
              <a:buAutoNum type="arabicPeriod"/>
            </a:pPr>
            <a:endParaRPr lang="en-CA" sz="38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CA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753747" y="6340988"/>
            <a:ext cx="153205" cy="238356"/>
          </a:xfrm>
        </p:spPr>
        <p:txBody>
          <a:bodyPr/>
          <a:lstStyle/>
          <a:p>
            <a:fld id="{8DAF2FF1-0F85-5948-B45D-85D15C7A6F9F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/>
              <a:t>53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5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92833" y="6340988"/>
            <a:ext cx="214119" cy="238356"/>
          </a:xfrm>
        </p:spPr>
        <p:txBody>
          <a:bodyPr/>
          <a:lstStyle/>
          <a:p>
            <a:fld id="{8DAF2FF1-0F85-5948-B45D-85D15C7A6F9F}" type="slidenum">
              <a:rPr lang="en-US" smtClean="0"/>
              <a:pPr/>
              <a:t>54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C2566C-1DF8-EE42-A922-9C673A769B91}"/>
                  </a:ext>
                </a:extLst>
              </p:cNvPr>
              <p:cNvSpPr txBox="1"/>
              <p:nvPr/>
            </p:nvSpPr>
            <p:spPr>
              <a:xfrm>
                <a:off x="8189556" y="1399546"/>
                <a:ext cx="25776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C2566C-1DF8-EE42-A922-9C673A769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9556" y="1399546"/>
                <a:ext cx="257763" cy="369332"/>
              </a:xfrm>
              <a:prstGeom prst="rect">
                <a:avLst/>
              </a:prstGeom>
              <a:blipFill>
                <a:blip r:embed="rId6"/>
                <a:stretch>
                  <a:fillRect l="-11628" r="-9302" b="-1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30" r="15918" b="26376"/>
          <a:stretch/>
        </p:blipFill>
        <p:spPr bwMode="auto">
          <a:xfrm>
            <a:off x="2136570" y="938177"/>
            <a:ext cx="6052986" cy="13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9FE4D2-6BAC-3140-97BD-709781F37FC5}"/>
              </a:ext>
            </a:extLst>
          </p:cNvPr>
          <p:cNvCxnSpPr>
            <a:cxnSpLocks/>
          </p:cNvCxnSpPr>
          <p:nvPr/>
        </p:nvCxnSpPr>
        <p:spPr>
          <a:xfrm flipV="1">
            <a:off x="8080337" y="602844"/>
            <a:ext cx="0" cy="1117468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1C38DB-3BF8-4EDB-90BF-2081001CE8D4}"/>
                  </a:ext>
                </a:extLst>
              </p:cNvPr>
              <p:cNvSpPr txBox="1"/>
              <p:nvPr/>
            </p:nvSpPr>
            <p:spPr>
              <a:xfrm>
                <a:off x="9027905" y="1110113"/>
                <a:ext cx="1761701" cy="7386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CA" sz="2400" b="0" i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vertical</m:t>
                      </m:r>
                      <m:r>
                        <m:rPr>
                          <m:nor/>
                        </m:rPr>
                        <a:rPr lang="en-CA" sz="2400" b="0" i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</m:oMath>
                  </m:oMathPara>
                </a14:m>
                <a:endParaRPr lang="en-CA" sz="2400" b="0" i="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CA" sz="2400" b="0" i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displacement</m:t>
                      </m:r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1C38DB-3BF8-4EDB-90BF-2081001CE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7905" y="1110113"/>
                <a:ext cx="1761701" cy="738664"/>
              </a:xfrm>
              <a:prstGeom prst="rect">
                <a:avLst/>
              </a:prstGeom>
              <a:blipFill>
                <a:blip r:embed="rId8"/>
                <a:stretch>
                  <a:fillRect l="-7612" r="-1730" b="-157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26B60D63-4046-4F98-8B39-56F6C4BDE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312738"/>
            <a:ext cx="11015663" cy="625475"/>
          </a:xfrm>
        </p:spPr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Control in the Vertical Direction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20109D4-24BE-465D-A102-F9E498B996D8}"/>
              </a:ext>
            </a:extLst>
          </p:cNvPr>
          <p:cNvGrpSpPr/>
          <p:nvPr/>
        </p:nvGrpSpPr>
        <p:grpSpPr>
          <a:xfrm>
            <a:off x="676526" y="3102911"/>
            <a:ext cx="11396654" cy="1036759"/>
            <a:chOff x="568325" y="2266015"/>
            <a:chExt cx="11396654" cy="103675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04824F5-6707-DC48-81F0-6F1D49956526}"/>
                    </a:ext>
                  </a:extLst>
                </p:cNvPr>
                <p:cNvSpPr txBox="1"/>
                <p:nvPr/>
              </p:nvSpPr>
              <p:spPr>
                <a:xfrm>
                  <a:off x="2819653" y="2266015"/>
                  <a:ext cx="9145326" cy="103675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𝑚𝑔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𝑚𝑎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acc>
                          <m:accPr>
                            <m:chr m:val="̈"/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)→</m:t>
                        </m:r>
                        <m:r>
                          <a:rPr lang="en-CA" sz="2400" b="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b="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CA" sz="24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sz="24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num>
                          <m:den>
                            <m:r>
                              <a:rPr lang="en-CA" sz="2400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CA" sz="24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s-419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̈"/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24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A" sz="2400" b="1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04824F5-6707-DC48-81F0-6F1D499565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9653" y="2266015"/>
                  <a:ext cx="9145326" cy="103675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F23A6D6-44E6-4AD1-8344-D2693BF9853D}"/>
                    </a:ext>
                  </a:extLst>
                </p:cNvPr>
                <p:cNvSpPr txBox="1"/>
                <p:nvPr/>
              </p:nvSpPr>
              <p:spPr>
                <a:xfrm>
                  <a:off x="568325" y="2585013"/>
                  <a:ext cx="269144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CA" sz="2400" b="0" i="0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Equation</m:t>
                        </m:r>
                        <m:r>
                          <a:rPr lang="en-CA" sz="2400" b="0" i="0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CA" sz="2400" b="0" i="0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of</m:t>
                        </m:r>
                        <m:r>
                          <a:rPr lang="en-CA" sz="2400" b="0" i="0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CA" sz="2400" b="0" i="0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motion</m:t>
                        </m:r>
                        <m:r>
                          <a:rPr lang="en-CA" sz="2400" b="0" i="0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:</m:t>
                        </m:r>
                      </m:oMath>
                    </m:oMathPara>
                  </a14:m>
                  <a:endParaRPr lang="en-CA" sz="2400" b="1" dirty="0"/>
                </a:p>
              </p:txBody>
            </p:sp>
          </mc:Choice>
          <mc:Fallback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F23A6D6-44E6-4AD1-8344-D2693BF985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325" y="2585013"/>
                  <a:ext cx="2691442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5215" b="-3606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769AACC-F27E-46FE-8B67-8869D2EDF6DE}"/>
              </a:ext>
            </a:extLst>
          </p:cNvPr>
          <p:cNvGrpSpPr/>
          <p:nvPr/>
        </p:nvGrpSpPr>
        <p:grpSpPr>
          <a:xfrm>
            <a:off x="3500603" y="2741672"/>
            <a:ext cx="2285239" cy="722478"/>
            <a:chOff x="2847075" y="1238033"/>
            <a:chExt cx="2285239" cy="72247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ACBAD8-F690-46A6-8843-35CDD60A0A94}"/>
                </a:ext>
              </a:extLst>
            </p:cNvPr>
            <p:cNvSpPr txBox="1"/>
            <p:nvPr/>
          </p:nvSpPr>
          <p:spPr>
            <a:xfrm>
              <a:off x="2847075" y="1238033"/>
              <a:ext cx="2285239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000" dirty="0">
                  <a:solidFill>
                    <a:srgbClr val="C00000"/>
                  </a:solidFill>
                  <a:sym typeface="Arial"/>
                </a:rPr>
                <a:t>a</a:t>
              </a:r>
              <a:r>
                <a: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ctual system input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6936AED-377C-442F-86BB-2D5FC46D7AED}"/>
                </a:ext>
              </a:extLst>
            </p:cNvPr>
            <p:cNvCxnSpPr>
              <a:cxnSpLocks/>
            </p:cNvCxnSpPr>
            <p:nvPr/>
          </p:nvCxnSpPr>
          <p:spPr>
            <a:xfrm>
              <a:off x="3989695" y="1693773"/>
              <a:ext cx="0" cy="2667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0B96111-4087-4836-B45E-B341BB2485A7}"/>
              </a:ext>
            </a:extLst>
          </p:cNvPr>
          <p:cNvGrpSpPr/>
          <p:nvPr/>
        </p:nvGrpSpPr>
        <p:grpSpPr>
          <a:xfrm>
            <a:off x="7542586" y="3844418"/>
            <a:ext cx="646970" cy="590503"/>
            <a:chOff x="3635214" y="1086741"/>
            <a:chExt cx="646970" cy="59050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80C4863-6D0A-47E2-BCC6-7C159C83B33F}"/>
                </a:ext>
              </a:extLst>
            </p:cNvPr>
            <p:cNvSpPr txBox="1"/>
            <p:nvPr/>
          </p:nvSpPr>
          <p:spPr>
            <a:xfrm>
              <a:off x="3635214" y="1277136"/>
              <a:ext cx="646970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000" dirty="0">
                  <a:solidFill>
                    <a:srgbClr val="C00000"/>
                  </a:solidFill>
                  <a:sym typeface="Arial"/>
                </a:rPr>
                <a:t>state</a:t>
              </a:r>
              <a:endParaRPr kumimoji="0" lang="en-US" sz="2000" b="0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0A3FF3A-1136-4E68-AC31-35FA0AD3D6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699" y="1086741"/>
              <a:ext cx="0" cy="21635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8BA6D2-AAA3-49E9-8AC9-4D845C5FB15F}"/>
                  </a:ext>
                </a:extLst>
              </p:cNvPr>
              <p:cNvSpPr txBox="1"/>
              <p:nvPr/>
            </p:nvSpPr>
            <p:spPr>
              <a:xfrm>
                <a:off x="2927854" y="4708637"/>
                <a:ext cx="639117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sz="2400" b="0" i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Nonlinear</m:t>
                      </m:r>
                      <m:r>
                        <a:rPr lang="en-CA" sz="2400" b="0" i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CA" sz="2400" b="0" i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relationship</m:t>
                      </m:r>
                      <m:r>
                        <a:rPr lang="en-CA" sz="2400" b="0" i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CA" sz="2400" b="0" i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between</m:t>
                      </m:r>
                      <m:r>
                        <a:rPr lang="en-CA" sz="2400" b="0" i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CA" sz="2400" b="0" i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state</m:t>
                      </m:r>
                      <m:r>
                        <a:rPr lang="en-CA" sz="2400" b="0" i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CA" sz="2400" b="0" i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and</m:t>
                      </m:r>
                      <m:r>
                        <a:rPr lang="en-CA" sz="2400" b="0" i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CA" sz="2400" b="0" i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input</m:t>
                      </m:r>
                    </m:oMath>
                  </m:oMathPara>
                </a14:m>
                <a:endParaRPr lang="en-CA" sz="2400" b="1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8BA6D2-AAA3-49E9-8AC9-4D845C5FB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854" y="4708637"/>
                <a:ext cx="6391173" cy="369332"/>
              </a:xfrm>
              <a:prstGeom prst="rect">
                <a:avLst/>
              </a:prstGeom>
              <a:blipFill>
                <a:blip r:embed="rId11"/>
                <a:stretch>
                  <a:fillRect l="-1716" b="-377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BBCC0C-9E06-4E36-A854-DAC363C52580}"/>
                  </a:ext>
                </a:extLst>
              </p:cNvPr>
              <p:cNvSpPr txBox="1"/>
              <p:nvPr/>
            </p:nvSpPr>
            <p:spPr>
              <a:xfrm>
                <a:off x="3045678" y="5366191"/>
                <a:ext cx="610064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sz="2400" b="0" i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For</m:t>
                      </m:r>
                      <m:r>
                        <a:rPr lang="en-CA" sz="2400" b="0" i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CA" sz="2400" b="0" i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vertical</m:t>
                      </m:r>
                      <m:r>
                        <a:rPr lang="en-CA" sz="2400" b="0" i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CA" sz="2400" b="0" i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direction</m:t>
                      </m:r>
                      <m:r>
                        <a:rPr lang="en-CA" sz="2400" b="0" i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CA" sz="2400" b="0" i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only</m:t>
                      </m:r>
                      <m:r>
                        <a:rPr lang="en-CA" sz="2400" b="0" i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CA" sz="2400" b="0" i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all</m:t>
                      </m:r>
                      <m:r>
                        <a:rPr lang="en-CA" sz="2400" b="0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CA" sz="2400" b="0" i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are</m:t>
                      </m:r>
                      <m:r>
                        <a:rPr lang="en-CA" sz="2400" b="0" i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CA" sz="2400" b="0" i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the</m:t>
                      </m:r>
                      <m:r>
                        <a:rPr lang="en-CA" sz="2400" b="0" i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CA" sz="2400" b="0" i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equal</m:t>
                      </m:r>
                    </m:oMath>
                  </m:oMathPara>
                </a14:m>
                <a:endParaRPr lang="en-CA" sz="2400" b="1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BBCC0C-9E06-4E36-A854-DAC363C52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678" y="5366191"/>
                <a:ext cx="6100644" cy="369332"/>
              </a:xfrm>
              <a:prstGeom prst="rect">
                <a:avLst/>
              </a:prstGeom>
              <a:blipFill>
                <a:blip r:embed="rId12"/>
                <a:stretch>
                  <a:fillRect l="-1800" b="-377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859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639" b="71515" l="8408" r="75673">
                        <a14:backgroundMark x1="22473" y1="59405" x2="24257" y2="57375"/>
                        <a14:backgroundMark x1="46017" y1="73748" x2="41855" y2="67118"/>
                        <a14:backgroundMark x1="41855" y1="67118" x2="35196" y2="68742"/>
                        <a14:backgroundMark x1="35196" y1="68742" x2="27467" y2="67253"/>
                        <a14:backgroundMark x1="27467" y1="67253" x2="21522" y2="71042"/>
                        <a14:backgroundMark x1="21522" y1="71042" x2="20927" y2="74290"/>
                        <a14:backgroundMark x1="53746" y1="81867" x2="36861" y2="69012"/>
                        <a14:backgroundMark x1="36861" y1="69012" x2="22592" y2="66035"/>
                        <a14:backgroundMark x1="22592" y1="66035" x2="15339" y2="67388"/>
                        <a14:backgroundMark x1="15339" y1="67388" x2="8442" y2="71719"/>
                        <a14:backgroundMark x1="8442" y1="71719" x2="6421" y2="80379"/>
                        <a14:backgroundMark x1="6421" y1="80379" x2="13080" y2="87009"/>
                        <a14:backgroundMark x1="13080" y1="87009" x2="19857" y2="90392"/>
                        <a14:backgroundMark x1="19857" y1="90392" x2="37693" y2="91746"/>
                        <a14:backgroundMark x1="37693" y1="91746" x2="53151" y2="87686"/>
                        <a14:backgroundMark x1="53151" y1="87686" x2="53032" y2="817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530" r="15918" b="26376"/>
          <a:stretch/>
        </p:blipFill>
        <p:spPr bwMode="auto">
          <a:xfrm>
            <a:off x="2136570" y="938177"/>
            <a:ext cx="6052986" cy="13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92833" y="6340988"/>
            <a:ext cx="214119" cy="238356"/>
          </a:xfrm>
        </p:spPr>
        <p:txBody>
          <a:bodyPr/>
          <a:lstStyle/>
          <a:p>
            <a:fld id="{8DAF2FF1-0F85-5948-B45D-85D15C7A6F9F}" type="slidenum">
              <a:rPr lang="en-US" smtClean="0"/>
              <a:pPr/>
              <a:t>55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C2566C-1DF8-EE42-A922-9C673A769B91}"/>
                  </a:ext>
                </a:extLst>
              </p:cNvPr>
              <p:cNvSpPr txBox="1"/>
              <p:nvPr/>
            </p:nvSpPr>
            <p:spPr>
              <a:xfrm>
                <a:off x="8189556" y="1399546"/>
                <a:ext cx="25776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C2566C-1DF8-EE42-A922-9C673A769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9556" y="1399546"/>
                <a:ext cx="257763" cy="369332"/>
              </a:xfrm>
              <a:prstGeom prst="rect">
                <a:avLst/>
              </a:prstGeom>
              <a:blipFill>
                <a:blip r:embed="rId6"/>
                <a:stretch>
                  <a:fillRect l="-11628" r="-9302" b="-1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9FE4D2-6BAC-3140-97BD-709781F37FC5}"/>
              </a:ext>
            </a:extLst>
          </p:cNvPr>
          <p:cNvCxnSpPr>
            <a:cxnSpLocks/>
          </p:cNvCxnSpPr>
          <p:nvPr/>
        </p:nvCxnSpPr>
        <p:spPr>
          <a:xfrm flipV="1">
            <a:off x="8080337" y="602844"/>
            <a:ext cx="0" cy="1117468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1C38DB-3BF8-4EDB-90BF-2081001CE8D4}"/>
                  </a:ext>
                </a:extLst>
              </p:cNvPr>
              <p:cNvSpPr txBox="1"/>
              <p:nvPr/>
            </p:nvSpPr>
            <p:spPr>
              <a:xfrm>
                <a:off x="9027905" y="1110113"/>
                <a:ext cx="1761701" cy="7386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CA" sz="2400" b="0" i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vertical</m:t>
                      </m:r>
                      <m:r>
                        <m:rPr>
                          <m:nor/>
                        </m:rPr>
                        <a:rPr lang="en-CA" sz="2400" b="0" i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</m:oMath>
                  </m:oMathPara>
                </a14:m>
                <a:endParaRPr lang="en-CA" sz="2400" b="0" i="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CA" sz="2400" b="0" i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displacement</m:t>
                      </m:r>
                    </m:oMath>
                  </m:oMathPara>
                </a14:m>
                <a:endParaRPr lang="en-CA" sz="24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1C38DB-3BF8-4EDB-90BF-2081001CE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7905" y="1110113"/>
                <a:ext cx="1761701" cy="738664"/>
              </a:xfrm>
              <a:prstGeom prst="rect">
                <a:avLst/>
              </a:prstGeom>
              <a:blipFill>
                <a:blip r:embed="rId8"/>
                <a:stretch>
                  <a:fillRect l="-7612" r="-1730" b="-157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26B60D63-4046-4F98-8B39-56F6C4BDE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312738"/>
            <a:ext cx="11015663" cy="625475"/>
          </a:xfrm>
        </p:spPr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Control in the Vertical Direction</a:t>
            </a:r>
          </a:p>
        </p:txBody>
      </p:sp>
      <p:grpSp>
        <p:nvGrpSpPr>
          <p:cNvPr id="23552" name="Group 23551">
            <a:extLst>
              <a:ext uri="{FF2B5EF4-FFF2-40B4-BE49-F238E27FC236}">
                <a16:creationId xmlns:a16="http://schemas.microsoft.com/office/drawing/2014/main" id="{58785814-BC1B-4FCF-95C0-67CF81AF15C1}"/>
              </a:ext>
            </a:extLst>
          </p:cNvPr>
          <p:cNvGrpSpPr/>
          <p:nvPr/>
        </p:nvGrpSpPr>
        <p:grpSpPr>
          <a:xfrm>
            <a:off x="1165223" y="1948711"/>
            <a:ext cx="8417311" cy="1036759"/>
            <a:chOff x="1132391" y="2266015"/>
            <a:chExt cx="8417311" cy="103675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04824F5-6707-DC48-81F0-6F1D49956526}"/>
                    </a:ext>
                  </a:extLst>
                </p:cNvPr>
                <p:cNvSpPr txBox="1"/>
                <p:nvPr/>
              </p:nvSpPr>
              <p:spPr>
                <a:xfrm>
                  <a:off x="2819653" y="2266015"/>
                  <a:ext cx="6730049" cy="103675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𝑚𝑔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acc>
                          <m:accPr>
                            <m:chr m:val="̈"/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24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A" sz="2400" b="1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04824F5-6707-DC48-81F0-6F1D499565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9653" y="2266015"/>
                  <a:ext cx="6730049" cy="103675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AB6D049-622D-464A-A36D-36A6B271F325}"/>
                </a:ext>
              </a:extLst>
            </p:cNvPr>
            <p:cNvSpPr txBox="1"/>
            <p:nvPr/>
          </p:nvSpPr>
          <p:spPr>
            <a:xfrm>
              <a:off x="1132391" y="2563113"/>
              <a:ext cx="261193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/>
              <a:r>
                <a:rPr lang="en-CA" sz="24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Equations of motion:</a:t>
              </a:r>
              <a:endParaRPr lang="en-CA" sz="24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648067C-F3F2-448C-91E9-76E367778A27}"/>
              </a:ext>
            </a:extLst>
          </p:cNvPr>
          <p:cNvGrpSpPr/>
          <p:nvPr/>
        </p:nvGrpSpPr>
        <p:grpSpPr>
          <a:xfrm>
            <a:off x="7147589" y="4178010"/>
            <a:ext cx="5010781" cy="707884"/>
            <a:chOff x="2289087" y="672221"/>
            <a:chExt cx="5010781" cy="70788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1053EA-6C49-4C7C-8A39-D9394A51C88F}"/>
                </a:ext>
              </a:extLst>
            </p:cNvPr>
            <p:cNvSpPr txBox="1"/>
            <p:nvPr/>
          </p:nvSpPr>
          <p:spPr>
            <a:xfrm>
              <a:off x="3451509" y="672221"/>
              <a:ext cx="3848359" cy="7078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000" dirty="0">
                  <a:solidFill>
                    <a:srgbClr val="C00000"/>
                  </a:solidFill>
                  <a:sym typeface="Arial"/>
                </a:rPr>
                <a:t>We have defined a PD controller </a:t>
              </a:r>
            </a:p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000" dirty="0">
                  <a:solidFill>
                    <a:srgbClr val="C00000"/>
                  </a:solidFill>
                  <a:sym typeface="Arial"/>
                </a:rPr>
                <a:t>for this system!</a:t>
              </a:r>
              <a:endParaRPr kumimoji="0" lang="en-US" sz="2000" b="0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3BC678B-CB4D-43ED-9138-672920D2A9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89087" y="1026163"/>
              <a:ext cx="103753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FAF9A59-6441-42A0-AD05-D7AB53891BD4}"/>
              </a:ext>
            </a:extLst>
          </p:cNvPr>
          <p:cNvGrpSpPr/>
          <p:nvPr/>
        </p:nvGrpSpPr>
        <p:grpSpPr>
          <a:xfrm>
            <a:off x="3327023" y="5078490"/>
            <a:ext cx="6092371" cy="1047808"/>
            <a:chOff x="3349140" y="5407027"/>
            <a:chExt cx="6092371" cy="104780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0C04C3B-B4AD-4EB6-8D82-0C4CF2B856BF}"/>
                    </a:ext>
                  </a:extLst>
                </p:cNvPr>
                <p:cNvSpPr txBox="1"/>
                <p:nvPr/>
              </p:nvSpPr>
              <p:spPr>
                <a:xfrm>
                  <a:off x="3605923" y="5407027"/>
                  <a:ext cx="4863480" cy="72070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̈"/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𝑑𝑒𝑠</m:t>
                            </m:r>
                          </m:sup>
                        </m:sSup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)+</m:t>
                        </m:r>
                        <m:sSub>
                          <m:sSub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acc>
                          <m:accPr>
                            <m:chr m:val="̇"/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)+</m:t>
                        </m:r>
                        <m:sSub>
                          <m:sSub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A" sz="2400" b="1" dirty="0"/>
                </a:p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1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endParaRPr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0C04C3B-B4AD-4EB6-8D82-0C4CF2B856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5923" y="5407027"/>
                  <a:ext cx="4863480" cy="72070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9555FB-11FE-4775-B637-FFF89A3A68A6}"/>
                </a:ext>
              </a:extLst>
            </p:cNvPr>
            <p:cNvSpPr txBox="1"/>
            <p:nvPr/>
          </p:nvSpPr>
          <p:spPr>
            <a:xfrm>
              <a:off x="3349140" y="6054727"/>
              <a:ext cx="6092371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Feedforward		</a:t>
              </a:r>
              <a:r>
                <a:rPr kumimoji="0" lang="en-US" sz="2000" b="1" i="0" u="none" strike="noStrike" cap="none" spc="0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D</a:t>
              </a:r>
              <a:r>
                <a: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erivative	</a:t>
              </a:r>
              <a:r>
                <a:rPr kumimoji="0" lang="en-US" sz="2000" b="1" i="0" u="none" strike="noStrike" cap="none" spc="0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P</a:t>
              </a:r>
              <a:r>
                <a: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roportional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8F101DA-B5B1-46E0-B729-F5B395FD1E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3371" y="5912165"/>
              <a:ext cx="877254" cy="14256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D486A6C-6AB0-4C5C-9D53-DA9D8A811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85114" y="5874587"/>
              <a:ext cx="0" cy="21893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38B9CEA-F9BC-4053-BFD0-3D80AC65ED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68458" y="5874587"/>
              <a:ext cx="457565" cy="21893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3553" name="Group 23552">
            <a:extLst>
              <a:ext uri="{FF2B5EF4-FFF2-40B4-BE49-F238E27FC236}">
                <a16:creationId xmlns:a16="http://schemas.microsoft.com/office/drawing/2014/main" id="{FB05A70A-3878-4277-9BC2-C7350F3D8C60}"/>
              </a:ext>
            </a:extLst>
          </p:cNvPr>
          <p:cNvGrpSpPr/>
          <p:nvPr/>
        </p:nvGrpSpPr>
        <p:grpSpPr>
          <a:xfrm>
            <a:off x="711126" y="2968022"/>
            <a:ext cx="8628389" cy="1173847"/>
            <a:chOff x="733243" y="3286756"/>
            <a:chExt cx="8628389" cy="1173847"/>
          </a:xfrm>
          <a:noFill/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D94E82A-932A-2149-B1D8-1CCF349E468E}"/>
                    </a:ext>
                  </a:extLst>
                </p:cNvPr>
                <p:cNvSpPr txBox="1"/>
                <p:nvPr/>
              </p:nvSpPr>
              <p:spPr>
                <a:xfrm>
                  <a:off x="3349140" y="3286756"/>
                  <a:ext cx="6012492" cy="1173847"/>
                </a:xfrm>
                <a:prstGeom prst="rect">
                  <a:avLst/>
                </a:prstGeom>
                <a:grp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)−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𝑚𝑔</m:t>
                            </m:r>
                          </m:e>
                        </m:d>
                      </m:oMath>
                    </m:oMathPara>
                  </a14:m>
                  <a:endParaRPr lang="en-CA" sz="2400" b="1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D94E82A-932A-2149-B1D8-1CCF349E46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9140" y="3286756"/>
                  <a:ext cx="6012492" cy="117384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FA50F99-7AB3-420E-8666-B0A3884FC867}"/>
                    </a:ext>
                  </a:extLst>
                </p:cNvPr>
                <p:cNvSpPr txBox="1"/>
                <p:nvPr/>
              </p:nvSpPr>
              <p:spPr>
                <a:xfrm>
                  <a:off x="733243" y="3689013"/>
                  <a:ext cx="3489738" cy="369332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Define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the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control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input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as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:</m:t>
                        </m:r>
                      </m:oMath>
                    </m:oMathPara>
                  </a14:m>
                  <a:endParaRPr lang="en-CA" sz="24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FA50F99-7AB3-420E-8666-B0A3884FC8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243" y="3689013"/>
                  <a:ext cx="3489738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1923" r="-874" b="-3166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555" name="Group 23554">
            <a:extLst>
              <a:ext uri="{FF2B5EF4-FFF2-40B4-BE49-F238E27FC236}">
                <a16:creationId xmlns:a16="http://schemas.microsoft.com/office/drawing/2014/main" id="{53FCCEF8-7DCE-4ED5-9D51-3F48AAC0F5D6}"/>
              </a:ext>
            </a:extLst>
          </p:cNvPr>
          <p:cNvGrpSpPr/>
          <p:nvPr/>
        </p:nvGrpSpPr>
        <p:grpSpPr>
          <a:xfrm>
            <a:off x="550200" y="4293066"/>
            <a:ext cx="6954349" cy="423552"/>
            <a:chOff x="568325" y="4575659"/>
            <a:chExt cx="6954349" cy="42355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CC51938-1CAD-6949-8E30-FDA022C774C0}"/>
                    </a:ext>
                  </a:extLst>
                </p:cNvPr>
                <p:cNvSpPr txBox="1"/>
                <p:nvPr/>
              </p:nvSpPr>
              <p:spPr>
                <a:xfrm>
                  <a:off x="5181188" y="4629879"/>
                  <a:ext cx="2341486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̈"/>
                            <m:ctrlPr>
                              <a:rPr lang="en-CA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CA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en-CA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CA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A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CC51938-1CAD-6949-8E30-FDA022C774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188" y="4629879"/>
                  <a:ext cx="2341486" cy="369332"/>
                </a:xfrm>
                <a:prstGeom prst="rect">
                  <a:avLst/>
                </a:prstGeom>
                <a:blipFill>
                  <a:blip r:embed="rId13"/>
                  <a:stretch>
                    <a:fillRect t="-3279" b="-3442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79C098D-598C-4CFC-AE00-65DC394E21EB}"/>
                    </a:ext>
                  </a:extLst>
                </p:cNvPr>
                <p:cNvSpPr txBox="1"/>
                <p:nvPr/>
              </p:nvSpPr>
              <p:spPr>
                <a:xfrm>
                  <a:off x="568325" y="4575659"/>
                  <a:ext cx="4432304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CA" sz="2400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to</m:t>
                        </m:r>
                        <m:r>
                          <m:rPr>
                            <m:nor/>
                          </m:rPr>
                          <a:rPr lang="en-CA" sz="2400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CA" sz="2400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obtain</m:t>
                        </m:r>
                        <m:r>
                          <m:rPr>
                            <m:nor/>
                          </m:rPr>
                          <a:rPr lang="en-CA" sz="2400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CA" sz="2400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the</m:t>
                        </m:r>
                        <m:r>
                          <m:rPr>
                            <m:nor/>
                          </m:rPr>
                          <a:rPr lang="en-CA" sz="2400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CA" sz="2400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se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cond</m:t>
                        </m:r>
                        <m:r>
                          <m:rPr>
                            <m:nor/>
                          </m:rPr>
                          <a:rPr lang="en-CA" sz="2400" b="0" i="0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-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order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system</m:t>
                        </m:r>
                        <m:r>
                          <a:rPr lang="en-US" sz="2400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oMath>
                    </m:oMathPara>
                  </a14:m>
                  <a:endParaRPr lang="en-CA" sz="2400" i="1" dirty="0">
                    <a:solidFill>
                      <a:schemeClr val="accent1">
                        <a:lumMod val="50000"/>
                      </a:schemeClr>
                    </a:solidFill>
                    <a:latin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79C098D-598C-4CFC-AE00-65DC394E21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325" y="4575659"/>
                  <a:ext cx="4432304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2201" b="-2786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5209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endParaRPr lang="en-CA" sz="40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CA" sz="3600" dirty="0">
                <a:solidFill>
                  <a:schemeClr val="accent1">
                    <a:lumMod val="50000"/>
                  </a:schemeClr>
                </a:solidFill>
              </a:rPr>
              <a:t>Q&amp;A</a:t>
            </a:r>
          </a:p>
          <a:p>
            <a:pPr marL="742950" indent="-742950" algn="ctr">
              <a:buFont typeface="+mj-lt"/>
              <a:buAutoNum type="arabicPeriod"/>
            </a:pPr>
            <a:endParaRPr lang="en-CA" sz="3600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indent="-742950" algn="ctr">
              <a:buFont typeface="+mj-lt"/>
              <a:buAutoNum type="arabicPeriod"/>
            </a:pPr>
            <a:endParaRPr lang="en-CA" sz="36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CA" sz="3600" dirty="0">
                <a:solidFill>
                  <a:schemeClr val="accent1">
                    <a:lumMod val="50000"/>
                  </a:schemeClr>
                </a:solidFill>
              </a:rPr>
              <a:t>Break</a:t>
            </a:r>
          </a:p>
          <a:p>
            <a:pPr marL="0" indent="0">
              <a:buNone/>
            </a:pPr>
            <a:endParaRPr lang="en-CA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753747" y="6340988"/>
            <a:ext cx="153205" cy="238356"/>
          </a:xfrm>
        </p:spPr>
        <p:txBody>
          <a:bodyPr/>
          <a:lstStyle/>
          <a:p>
            <a:fld id="{8DAF2FF1-0F85-5948-B45D-85D15C7A6F9F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/>
              <a:t>56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97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Quadrotor Dynamics and Control I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542925" indent="-542925">
              <a:buFont typeface="+mj-lt"/>
              <a:buAutoNum type="arabicPeriod"/>
            </a:pPr>
            <a:r>
              <a:rPr lang="en-CA" sz="4000" dirty="0">
                <a:solidFill>
                  <a:schemeClr val="accent1">
                    <a:lumMod val="50000"/>
                  </a:schemeClr>
                </a:solidFill>
              </a:rPr>
              <a:t>Motivation</a:t>
            </a:r>
          </a:p>
          <a:p>
            <a:pPr marL="979488" lvl="1" indent="12700">
              <a:buFont typeface="+mj-lt"/>
              <a:buAutoNum type="alphaLcPeriod"/>
            </a:pPr>
            <a:r>
              <a:rPr lang="en-CA" sz="3400" dirty="0">
                <a:solidFill>
                  <a:srgbClr val="0365C0">
                    <a:lumMod val="50000"/>
                  </a:srgbClr>
                </a:solidFill>
              </a:rPr>
              <a:t> Quadrotors require controllers to work well</a:t>
            </a:r>
            <a:endParaRPr lang="en-CA" sz="4000" dirty="0">
              <a:solidFill>
                <a:schemeClr val="accent1">
                  <a:lumMod val="50000"/>
                </a:schemeClr>
              </a:solidFill>
            </a:endParaRP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How does a quadrotor move?</a:t>
            </a:r>
          </a:p>
          <a:p>
            <a:pPr marL="979488" lvl="1" indent="12700">
              <a:buFont typeface="+mj-lt"/>
              <a:buAutoNum type="alphaLcPeriod"/>
            </a:pPr>
            <a:r>
              <a:rPr lang="en-CA" sz="3400" dirty="0">
                <a:solidFill>
                  <a:srgbClr val="0365C0">
                    <a:lumMod val="50000"/>
                  </a:srgbClr>
                </a:solidFill>
              </a:rPr>
              <a:t> Varying motor speeds</a:t>
            </a:r>
            <a:endParaRPr lang="en-CA" sz="3800" dirty="0">
              <a:solidFill>
                <a:schemeClr val="accent1">
                  <a:lumMod val="50000"/>
                </a:schemeClr>
              </a:solidFill>
            </a:endParaRP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What is the quadrotor control architecture?</a:t>
            </a:r>
          </a:p>
          <a:p>
            <a:pPr marL="979488" lvl="1" indent="12700">
              <a:buFont typeface="+mj-lt"/>
              <a:buAutoNum type="alphaLcPeriod"/>
            </a:pPr>
            <a:r>
              <a:rPr lang="en-CA" sz="3400" dirty="0">
                <a:solidFill>
                  <a:srgbClr val="0365C0">
                    <a:lumMod val="50000"/>
                  </a:srgbClr>
                </a:solidFill>
              </a:rPr>
              <a:t> Nested control architecture</a:t>
            </a:r>
            <a:endParaRPr lang="en-CA" sz="3800" dirty="0">
              <a:solidFill>
                <a:schemeClr val="accent1">
                  <a:lumMod val="50000"/>
                </a:schemeClr>
              </a:solidFill>
            </a:endParaRP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How to control a 1D quadrotor?</a:t>
            </a:r>
          </a:p>
          <a:p>
            <a:pPr marL="979488" lvl="1" indent="12700">
              <a:buFont typeface="+mj-lt"/>
              <a:buAutoNum type="alphaLcPeriod"/>
            </a:pPr>
            <a:r>
              <a:rPr lang="en-CA" sz="3400" dirty="0">
                <a:solidFill>
                  <a:srgbClr val="0365C0">
                    <a:lumMod val="50000"/>
                  </a:srgbClr>
                </a:solidFill>
              </a:rPr>
              <a:t> PD controller for a 1D quadrotor</a:t>
            </a:r>
            <a:endParaRPr lang="en-CA" sz="3800" dirty="0">
              <a:solidFill>
                <a:schemeClr val="accent1">
                  <a:lumMod val="50000"/>
                </a:schemeClr>
              </a:solidFill>
            </a:endParaRP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Simulator and initial control exploration</a:t>
            </a:r>
          </a:p>
          <a:p>
            <a:pPr marL="979488" lvl="1" indent="0">
              <a:buNone/>
            </a:pPr>
            <a:endParaRPr lang="en-CA" sz="38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CA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753747" y="6340988"/>
            <a:ext cx="153205" cy="238356"/>
          </a:xfrm>
        </p:spPr>
        <p:txBody>
          <a:bodyPr/>
          <a:lstStyle/>
          <a:p>
            <a:fld id="{8DAF2FF1-0F85-5948-B45D-85D15C7A6F9F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/>
              <a:t>57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03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Downloading and Installing the Simulator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622892" y="882365"/>
            <a:ext cx="11130855" cy="5093270"/>
          </a:xfrm>
        </p:spPr>
        <p:txBody>
          <a:bodyPr>
            <a:noAutofit/>
          </a:bodyPr>
          <a:lstStyle/>
          <a:p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Instructions in the following link: https://github.com/JacopoPan/gym-pybullet-drones/blob/master/assignments/README.md</a:t>
            </a:r>
            <a:endParaRPr lang="en-CA" sz="2200" dirty="0">
              <a:solidFill>
                <a:schemeClr val="accent1">
                  <a:lumMod val="50000"/>
                </a:schemeClr>
              </a:solidFill>
            </a:endParaRPr>
          </a:p>
          <a:p>
            <a:pPr marL="239833" lvl="1" indent="0">
              <a:buNone/>
            </a:pPr>
            <a:endParaRPr lang="en-CA" sz="2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753747" y="6340988"/>
            <a:ext cx="153205" cy="238356"/>
          </a:xfrm>
        </p:spPr>
        <p:txBody>
          <a:bodyPr/>
          <a:lstStyle/>
          <a:p>
            <a:fld id="{8DAF2FF1-0F85-5948-B45D-85D15C7A6F9F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/>
              <a:t>58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71E37DF-AAB7-43F7-B072-88C41FBC6D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3" t="2771" r="24433" b="31281"/>
          <a:stretch/>
        </p:blipFill>
        <p:spPr>
          <a:xfrm>
            <a:off x="792570" y="1718366"/>
            <a:ext cx="4657344" cy="4522715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CD03D57-7E8B-44E5-B93D-4D10BB6E5F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4" t="2852" r="24493" b="31199"/>
          <a:stretch/>
        </p:blipFill>
        <p:spPr>
          <a:xfrm>
            <a:off x="6330786" y="1718366"/>
            <a:ext cx="4657344" cy="452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7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How does the simulator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622892" y="938177"/>
            <a:ext cx="11130855" cy="5093270"/>
          </a:xfrm>
        </p:spPr>
        <p:txBody>
          <a:bodyPr>
            <a:noAutofit/>
          </a:bodyPr>
          <a:lstStyle/>
          <a:p>
            <a:r>
              <a:rPr lang="en-CA" sz="2400" b="1" dirty="0">
                <a:solidFill>
                  <a:schemeClr val="accent1">
                    <a:lumMod val="50000"/>
                  </a:schemeClr>
                </a:solidFill>
              </a:rPr>
              <a:t>Environment</a:t>
            </a:r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: contains parameters and methods</a:t>
            </a:r>
          </a:p>
          <a:p>
            <a:pPr lvl="1"/>
            <a:r>
              <a:rPr lang="en-CA" sz="2200" dirty="0">
                <a:solidFill>
                  <a:schemeClr val="accent1">
                    <a:lumMod val="50000"/>
                  </a:schemeClr>
                </a:solidFill>
              </a:rPr>
              <a:t>To simulate the </a:t>
            </a:r>
            <a:r>
              <a:rPr lang="en-CA" sz="2200" u="sng" dirty="0">
                <a:solidFill>
                  <a:schemeClr val="accent1">
                    <a:lumMod val="50000"/>
                  </a:schemeClr>
                </a:solidFill>
              </a:rPr>
              <a:t>quadrotors</a:t>
            </a:r>
            <a:r>
              <a:rPr lang="en-CA" sz="2200" dirty="0">
                <a:solidFill>
                  <a:schemeClr val="accent1">
                    <a:lumMod val="50000"/>
                  </a:schemeClr>
                </a:solidFill>
              </a:rPr>
              <a:t>, e.g., mass and inertia of the quadrotor, gravity, equations of motion of the quadrotor, etc.</a:t>
            </a:r>
          </a:p>
          <a:p>
            <a:pPr lvl="1"/>
            <a:r>
              <a:rPr lang="en-CA" sz="2200" dirty="0">
                <a:solidFill>
                  <a:schemeClr val="accent1">
                    <a:lumMod val="50000"/>
                  </a:schemeClr>
                </a:solidFill>
              </a:rPr>
              <a:t>To simulate </a:t>
            </a:r>
            <a:r>
              <a:rPr lang="en-CA" sz="2200" u="sng" dirty="0">
                <a:solidFill>
                  <a:schemeClr val="accent1">
                    <a:lumMod val="50000"/>
                  </a:schemeClr>
                </a:solidFill>
              </a:rPr>
              <a:t>obstacles</a:t>
            </a:r>
            <a:r>
              <a:rPr lang="en-CA" sz="2200" dirty="0">
                <a:solidFill>
                  <a:schemeClr val="accent1">
                    <a:lumMod val="50000"/>
                  </a:schemeClr>
                </a:solidFill>
              </a:rPr>
              <a:t>, e.g., size, location, etc.</a:t>
            </a:r>
          </a:p>
          <a:p>
            <a:pPr lvl="1"/>
            <a:r>
              <a:rPr lang="en-CA" sz="2200" dirty="0">
                <a:solidFill>
                  <a:schemeClr val="accent1">
                    <a:lumMod val="50000"/>
                  </a:schemeClr>
                </a:solidFill>
              </a:rPr>
              <a:t>To simulate </a:t>
            </a:r>
            <a:r>
              <a:rPr lang="en-CA" sz="2200" u="sng" dirty="0">
                <a:solidFill>
                  <a:schemeClr val="accent1">
                    <a:lumMod val="50000"/>
                  </a:schemeClr>
                </a:solidFill>
              </a:rPr>
              <a:t>aerodynamic effects</a:t>
            </a:r>
            <a:r>
              <a:rPr lang="en-CA" sz="2200" dirty="0">
                <a:solidFill>
                  <a:schemeClr val="accent1">
                    <a:lumMod val="50000"/>
                  </a:schemeClr>
                </a:solidFill>
              </a:rPr>
              <a:t>, e.g. drag, ground effect, etc.</a:t>
            </a:r>
          </a:p>
          <a:p>
            <a:pPr lvl="1"/>
            <a:r>
              <a:rPr lang="en-CA" sz="2200" dirty="0">
                <a:solidFill>
                  <a:schemeClr val="accent1">
                    <a:lumMod val="50000"/>
                  </a:schemeClr>
                </a:solidFill>
              </a:rPr>
              <a:t>To estimate the pose of the quadrotor [ground truth].</a:t>
            </a:r>
          </a:p>
          <a:p>
            <a:pPr marL="239833" lvl="1" indent="0">
              <a:buNone/>
            </a:pPr>
            <a:endParaRPr lang="en-CA" sz="22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CA" sz="2400" b="1" dirty="0">
                <a:solidFill>
                  <a:schemeClr val="accent1">
                    <a:lumMod val="50000"/>
                  </a:schemeClr>
                </a:solidFill>
              </a:rPr>
              <a:t>Controller:</a:t>
            </a:r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 contains the parameters and methods to calculate the required motor turn rates for the quadrotor to achieve a desired task.</a:t>
            </a:r>
          </a:p>
          <a:p>
            <a:pPr lvl="1"/>
            <a:r>
              <a:rPr lang="en-CA" sz="2200" dirty="0">
                <a:solidFill>
                  <a:schemeClr val="accent1">
                    <a:lumMod val="50000"/>
                  </a:schemeClr>
                </a:solidFill>
              </a:rPr>
              <a:t>We will design this component!</a:t>
            </a:r>
          </a:p>
          <a:p>
            <a:endParaRPr lang="en-CA" sz="2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753747" y="6340988"/>
            <a:ext cx="153205" cy="238356"/>
          </a:xfrm>
        </p:spPr>
        <p:txBody>
          <a:bodyPr/>
          <a:lstStyle/>
          <a:p>
            <a:fld id="{8DAF2FF1-0F85-5948-B45D-85D15C7A6F9F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/>
              <a:t>59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93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Quadrotor Dynamics and Control I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542925" indent="-542925">
              <a:buFont typeface="+mj-lt"/>
              <a:buAutoNum type="arabicPeriod"/>
            </a:pPr>
            <a:r>
              <a:rPr lang="en-CA" sz="4000" dirty="0">
                <a:solidFill>
                  <a:schemeClr val="accent1">
                    <a:lumMod val="50000"/>
                  </a:schemeClr>
                </a:solidFill>
              </a:rPr>
              <a:t>Motivation</a:t>
            </a:r>
          </a:p>
          <a:p>
            <a:pPr marL="979488" lvl="1" indent="12700">
              <a:buFont typeface="+mj-lt"/>
              <a:buAutoNum type="alphaLcPeriod"/>
            </a:pPr>
            <a:r>
              <a:rPr lang="en-CA" sz="3400" dirty="0">
                <a:solidFill>
                  <a:schemeClr val="accent1">
                    <a:lumMod val="50000"/>
                  </a:schemeClr>
                </a:solidFill>
              </a:rPr>
              <a:t> Why quadrotors?</a:t>
            </a:r>
          </a:p>
          <a:p>
            <a:pPr marL="979488" lvl="1" indent="12700">
              <a:buFont typeface="+mj-lt"/>
              <a:buAutoNum type="alphaLcPeriod"/>
            </a:pPr>
            <a:r>
              <a:rPr lang="en-CA" sz="3600" dirty="0">
                <a:solidFill>
                  <a:schemeClr val="accent1">
                    <a:lumMod val="50000"/>
                  </a:schemeClr>
                </a:solidFill>
              </a:rPr>
              <a:t> Why control?</a:t>
            </a: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How does a quadrotor move?</a:t>
            </a: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What is the quadrotor control architecture?</a:t>
            </a: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How to control a 1D quadrotor?</a:t>
            </a:r>
          </a:p>
          <a:p>
            <a:pPr marL="742950" indent="-742950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Simulator and initial control exploration</a:t>
            </a:r>
          </a:p>
          <a:p>
            <a:pPr marL="742950" indent="-742950">
              <a:buFont typeface="+mj-lt"/>
              <a:buAutoNum type="arabicPeriod"/>
            </a:pPr>
            <a:endParaRPr lang="en-CA" sz="38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CA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753747" y="6340988"/>
            <a:ext cx="153205" cy="238356"/>
          </a:xfrm>
        </p:spPr>
        <p:txBody>
          <a:bodyPr/>
          <a:lstStyle/>
          <a:p>
            <a:fld id="{8DAF2FF1-0F85-5948-B45D-85D15C7A6F9F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/>
              <a:t>6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91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Transferring our PD controller to the simulator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622892" y="938177"/>
                <a:ext cx="11130855" cy="5093270"/>
              </a:xfrm>
            </p:spPr>
            <p:txBody>
              <a:bodyPr>
                <a:noAutofit/>
              </a:bodyPr>
              <a:lstStyle/>
              <a:p>
                <a:r>
                  <a:rPr lang="en-CA" sz="2400" dirty="0">
                    <a:solidFill>
                      <a:schemeClr val="accent1">
                        <a:lumMod val="50000"/>
                      </a:schemeClr>
                    </a:solidFill>
                  </a:rPr>
                  <a:t>We defined the control input :</a:t>
                </a:r>
              </a:p>
              <a:p>
                <a:endParaRPr lang="en-CA" sz="24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r>
                  <a:rPr lang="en-CA" sz="2400" dirty="0">
                    <a:solidFill>
                      <a:schemeClr val="accent1">
                        <a:lumMod val="50000"/>
                      </a:schemeClr>
                    </a:solidFill>
                  </a:rPr>
                  <a:t>We compute the PD control input:</a:t>
                </a:r>
                <a:endParaRPr lang="en-CA" sz="22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endParaRPr lang="en-CA" sz="22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endParaRPr lang="en-CA" sz="22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r>
                  <a:rPr lang="en-CA" sz="2400" dirty="0">
                    <a:solidFill>
                      <a:schemeClr val="accent1">
                        <a:lumMod val="50000"/>
                      </a:schemeClr>
                    </a:solidFill>
                  </a:rPr>
                  <a:t>Solve for the motor turn rates: </a:t>
                </a:r>
              </a:p>
              <a:p>
                <a:endParaRPr lang="en-CA" sz="24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r>
                  <a:rPr lang="en-CA" sz="2400" dirty="0">
                    <a:solidFill>
                      <a:schemeClr val="accent1">
                        <a:lumMod val="50000"/>
                      </a:schemeClr>
                    </a:solidFill>
                  </a:rPr>
                  <a:t>To restrict movement to the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CA" sz="2400" dirty="0">
                    <a:solidFill>
                      <a:schemeClr val="accent1">
                        <a:lumMod val="50000"/>
                      </a:schemeClr>
                    </a:solidFill>
                  </a:rPr>
                  <a:t> direction, all motor turn rates are equal.</a:t>
                </a:r>
              </a:p>
              <a:p>
                <a:r>
                  <a:rPr lang="en-CA" sz="2400" dirty="0">
                    <a:solidFill>
                      <a:schemeClr val="accent1">
                        <a:lumMod val="50000"/>
                      </a:schemeClr>
                    </a:solidFill>
                  </a:rPr>
                  <a:t>Controller inputs: </a:t>
                </a:r>
              </a:p>
              <a:p>
                <a:endParaRPr lang="en-CA" sz="24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r>
                  <a:rPr lang="en-CA" sz="2400" dirty="0">
                    <a:solidFill>
                      <a:schemeClr val="accent1">
                        <a:lumMod val="50000"/>
                      </a:schemeClr>
                    </a:solidFill>
                  </a:rPr>
                  <a:t>Controller outputs:</a:t>
                </a:r>
              </a:p>
              <a:p>
                <a:pPr marL="7937" indent="0">
                  <a:buNone/>
                </a:pPr>
                <a:endParaRPr lang="en-CA" sz="24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endParaRPr lang="en-CA" sz="22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622892" y="938177"/>
                <a:ext cx="11130855" cy="5093270"/>
              </a:xfrm>
              <a:blipFill>
                <a:blip r:embed="rId2"/>
                <a:stretch>
                  <a:fillRect l="-821" t="-24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753747" y="6340988"/>
            <a:ext cx="153205" cy="238356"/>
          </a:xfrm>
        </p:spPr>
        <p:txBody>
          <a:bodyPr/>
          <a:lstStyle/>
          <a:p>
            <a:fld id="{8DAF2FF1-0F85-5948-B45D-85D15C7A6F9F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/>
              <a:t>60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769AF9-0239-4AFC-A5AF-911F25773BED}"/>
                  </a:ext>
                </a:extLst>
              </p:cNvPr>
              <p:cNvSpPr txBox="1"/>
              <p:nvPr/>
            </p:nvSpPr>
            <p:spPr>
              <a:xfrm>
                <a:off x="5613774" y="1863213"/>
                <a:ext cx="5514474" cy="7207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𝑐𝑡𝑟𝑙</m:t>
                          </m:r>
                        </m:sub>
                      </m:sSub>
                      <m:d>
                        <m:d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CA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̈"/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𝑑𝑒𝑠</m:t>
                          </m:r>
                        </m:sup>
                      </m:sSup>
                      <m:r>
                        <a:rPr lang="en-CA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en-CA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CA" sz="2400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2400" b="1" dirty="0"/>
              </a:p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CA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769AF9-0239-4AFC-A5AF-911F25773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774" y="1863213"/>
                <a:ext cx="5514474" cy="7207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6AF9A8-E2DE-430A-9415-6E77A9B24196}"/>
                  </a:ext>
                </a:extLst>
              </p:cNvPr>
              <p:cNvSpPr txBox="1"/>
              <p:nvPr/>
            </p:nvSpPr>
            <p:spPr>
              <a:xfrm>
                <a:off x="4470023" y="754776"/>
                <a:ext cx="6012492" cy="11738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𝑚𝑔</m:t>
                          </m:r>
                        </m:e>
                      </m:d>
                    </m:oMath>
                  </m:oMathPara>
                </a14:m>
                <a:endParaRPr lang="en-CA" sz="2400" b="1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6AF9A8-E2DE-430A-9415-6E77A9B24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023" y="754776"/>
                <a:ext cx="6012492" cy="11738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A30A63-09D0-46F4-B705-0839B1F39963}"/>
                  </a:ext>
                </a:extLst>
              </p:cNvPr>
              <p:cNvSpPr txBox="1"/>
              <p:nvPr/>
            </p:nvSpPr>
            <p:spPr>
              <a:xfrm>
                <a:off x="4719032" y="2729514"/>
                <a:ext cx="5514474" cy="13989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CA" sz="24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CA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CA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  <m:t>𝑐𝑡𝑟𝑙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𝑚𝑔</m:t>
                              </m:r>
                            </m:num>
                            <m:den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b>
                                <m:sSubPr>
                                  <m:ctrlP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CA" sz="2400" b="1" dirty="0"/>
              </a:p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CA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A30A63-09D0-46F4-B705-0839B1F39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032" y="2729514"/>
                <a:ext cx="5514474" cy="13989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7A53FD5F-5497-4F9B-B3A3-455676F92805}"/>
              </a:ext>
            </a:extLst>
          </p:cNvPr>
          <p:cNvGrpSpPr/>
          <p:nvPr/>
        </p:nvGrpSpPr>
        <p:grpSpPr>
          <a:xfrm>
            <a:off x="9634204" y="800710"/>
            <a:ext cx="2500889" cy="1200327"/>
            <a:chOff x="3123125" y="672221"/>
            <a:chExt cx="2398915" cy="120032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7DFE5C4-6098-49A3-9940-5D878CE1C3FC}"/>
                </a:ext>
              </a:extLst>
            </p:cNvPr>
            <p:cNvSpPr txBox="1"/>
            <p:nvPr/>
          </p:nvSpPr>
          <p:spPr>
            <a:xfrm>
              <a:off x="3451509" y="672221"/>
              <a:ext cx="2070531" cy="1200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Overcome nonlinearity of model</a:t>
              </a:r>
              <a:endParaRPr kumimoji="0" lang="en-US" sz="2400" b="0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EF2914B-6108-42D1-80E4-8FEA6D2581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23125" y="1243139"/>
              <a:ext cx="3283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F88B38B-404C-456D-9147-6C37B8D2608F}"/>
              </a:ext>
            </a:extLst>
          </p:cNvPr>
          <p:cNvSpPr txBox="1"/>
          <p:nvPr/>
        </p:nvSpPr>
        <p:spPr>
          <a:xfrm>
            <a:off x="3390750" y="4467713"/>
            <a:ext cx="7566552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Desired acceleration and desired and measured position and velocity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65B0F9-462F-4F34-90A4-6B758DF23B44}"/>
              </a:ext>
            </a:extLst>
          </p:cNvPr>
          <p:cNvSpPr txBox="1"/>
          <p:nvPr/>
        </p:nvSpPr>
        <p:spPr>
          <a:xfrm>
            <a:off x="3489268" y="5368955"/>
            <a:ext cx="7566552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Four motor turn rate commands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232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  <p:bldP spid="23" grpId="0"/>
      <p:bldP spid="2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Quadrotor Dynamics and Control I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542925" indent="-542925">
              <a:buFont typeface="+mj-lt"/>
              <a:buAutoNum type="arabicPeriod"/>
            </a:pPr>
            <a:r>
              <a:rPr lang="en-CA" sz="4000" dirty="0">
                <a:solidFill>
                  <a:schemeClr val="accent1">
                    <a:lumMod val="50000"/>
                  </a:schemeClr>
                </a:solidFill>
              </a:rPr>
              <a:t>Motivation</a:t>
            </a:r>
          </a:p>
          <a:p>
            <a:pPr marL="979488" lvl="1" indent="12700">
              <a:buFont typeface="+mj-lt"/>
              <a:buAutoNum type="alphaLcPeriod"/>
            </a:pPr>
            <a:r>
              <a:rPr lang="en-CA" sz="3400" dirty="0">
                <a:solidFill>
                  <a:srgbClr val="0365C0">
                    <a:lumMod val="50000"/>
                  </a:srgbClr>
                </a:solidFill>
              </a:rPr>
              <a:t> Quadrotors require controllers to work well</a:t>
            </a:r>
            <a:endParaRPr lang="en-CA" sz="4000" dirty="0">
              <a:solidFill>
                <a:schemeClr val="accent1">
                  <a:lumMod val="50000"/>
                </a:schemeClr>
              </a:solidFill>
            </a:endParaRP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How does a quadrotor move?</a:t>
            </a:r>
          </a:p>
          <a:p>
            <a:pPr marL="979488" lvl="1" indent="12700">
              <a:buFont typeface="+mj-lt"/>
              <a:buAutoNum type="alphaLcPeriod"/>
            </a:pPr>
            <a:r>
              <a:rPr lang="en-CA" sz="3400" dirty="0">
                <a:solidFill>
                  <a:srgbClr val="0365C0">
                    <a:lumMod val="50000"/>
                  </a:srgbClr>
                </a:solidFill>
              </a:rPr>
              <a:t> Varying motor speeds</a:t>
            </a:r>
            <a:endParaRPr lang="en-CA" sz="3800" dirty="0">
              <a:solidFill>
                <a:schemeClr val="accent1">
                  <a:lumMod val="50000"/>
                </a:schemeClr>
              </a:solidFill>
            </a:endParaRP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What is the quadrotor control architecture?</a:t>
            </a:r>
          </a:p>
          <a:p>
            <a:pPr marL="979488" lvl="1" indent="12700">
              <a:buFont typeface="+mj-lt"/>
              <a:buAutoNum type="alphaLcPeriod"/>
            </a:pPr>
            <a:r>
              <a:rPr lang="en-CA" sz="3400" dirty="0">
                <a:solidFill>
                  <a:srgbClr val="0365C0">
                    <a:lumMod val="50000"/>
                  </a:srgbClr>
                </a:solidFill>
              </a:rPr>
              <a:t> Nested control architecture</a:t>
            </a:r>
            <a:endParaRPr lang="en-CA" sz="3800" dirty="0">
              <a:solidFill>
                <a:schemeClr val="accent1">
                  <a:lumMod val="50000"/>
                </a:schemeClr>
              </a:solidFill>
            </a:endParaRP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How to control a 1D quadrotor?</a:t>
            </a:r>
          </a:p>
          <a:p>
            <a:pPr marL="979488" lvl="1" indent="12700">
              <a:buFont typeface="+mj-lt"/>
              <a:buAutoNum type="alphaLcPeriod"/>
            </a:pPr>
            <a:r>
              <a:rPr lang="en-CA" sz="3400" dirty="0">
                <a:solidFill>
                  <a:srgbClr val="0365C0">
                    <a:lumMod val="50000"/>
                  </a:srgbClr>
                </a:solidFill>
              </a:rPr>
              <a:t> PD controller for a 1D quadrotor</a:t>
            </a:r>
            <a:endParaRPr lang="en-CA" sz="3800" dirty="0">
              <a:solidFill>
                <a:schemeClr val="accent1">
                  <a:lumMod val="50000"/>
                </a:schemeClr>
              </a:solidFill>
            </a:endParaRPr>
          </a:p>
          <a:p>
            <a:pPr marL="542925" indent="-542925">
              <a:buFont typeface="+mj-lt"/>
              <a:buAutoNum type="arabicPeriod"/>
            </a:pPr>
            <a:r>
              <a:rPr lang="en-CA" sz="3800" dirty="0">
                <a:solidFill>
                  <a:schemeClr val="accent1">
                    <a:lumMod val="50000"/>
                  </a:schemeClr>
                </a:solidFill>
              </a:rPr>
              <a:t>Simulator and initial control exploration</a:t>
            </a:r>
          </a:p>
          <a:p>
            <a:pPr marL="979488" lvl="1" indent="0">
              <a:buNone/>
            </a:pPr>
            <a:endParaRPr lang="en-CA" sz="38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CA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753747" y="6340988"/>
            <a:ext cx="153205" cy="238356"/>
          </a:xfrm>
        </p:spPr>
        <p:txBody>
          <a:bodyPr/>
          <a:lstStyle/>
          <a:p>
            <a:fld id="{8DAF2FF1-0F85-5948-B45D-85D15C7A6F9F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/>
              <a:t>61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24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Why quadrotors?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753747" y="6340988"/>
            <a:ext cx="153205" cy="238356"/>
          </a:xfrm>
        </p:spPr>
        <p:txBody>
          <a:bodyPr/>
          <a:lstStyle/>
          <a:p>
            <a:fld id="{8DAF2FF1-0F85-5948-B45D-85D15C7A6F9F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/>
              <a:t>7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170" name="Picture 2" descr="E:\BACKUP_LAST_LENOVO_PARTIALLYCOPIEDONSAMSUNG\2012-08-23 Backup\_Mine\COPIED ETH - Pictures\_fma\FMA_onNAS\Pictures\2009-03-25 Photoshoot DMAVT (hover w old markers, two vehicles, Angela)\ZUEB229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5" r="20630" b="43539"/>
          <a:stretch/>
        </p:blipFill>
        <p:spPr bwMode="auto">
          <a:xfrm>
            <a:off x="829146" y="1175206"/>
            <a:ext cx="4212939" cy="451789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854700" y="1175206"/>
            <a:ext cx="55081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CA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Vertical take-off and landing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Mechanically simple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Highly maneuverable</a:t>
            </a:r>
          </a:p>
          <a:p>
            <a:pPr marL="457200" indent="-457200">
              <a:buFont typeface="+mj-lt"/>
              <a:buAutoNum type="arabicPeriod"/>
            </a:pPr>
            <a:endParaRPr lang="en-CA" sz="24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CA" sz="24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CA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 characteristics: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Rigid frame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Four independently controlled motors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Move by changing the motor speeds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25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FLIP—up to 1800 degrees/second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92833" y="6340988"/>
            <a:ext cx="214119" cy="238356"/>
          </a:xfrm>
        </p:spPr>
        <p:txBody>
          <a:bodyPr/>
          <a:lstStyle/>
          <a:p>
            <a:fld id="{8DAF2FF1-0F85-5948-B45D-85D15C7A6F9F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/>
              <a:t>8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Online Media 7" descr="FMA - Triple Adaptive Flips - ICRA2010 submission">
            <a:hlinkClick r:id="" action="ppaction://media"/>
            <a:extLst>
              <a:ext uri="{FF2B5EF4-FFF2-40B4-BE49-F238E27FC236}">
                <a16:creationId xmlns:a16="http://schemas.microsoft.com/office/drawing/2014/main" id="{8D626E21-FB87-AB4D-845B-64C694D212E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59855" y="933669"/>
            <a:ext cx="8872289" cy="499066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C1DF5CA-A885-8346-9B92-5183A3C08F27}"/>
              </a:ext>
            </a:extLst>
          </p:cNvPr>
          <p:cNvSpPr txBox="1">
            <a:spLocks/>
          </p:cNvSpPr>
          <p:nvPr/>
        </p:nvSpPr>
        <p:spPr>
          <a:xfrm>
            <a:off x="7505970" y="5834529"/>
            <a:ext cx="3026174" cy="625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normAutofit/>
          </a:bodyPr>
          <a:lstStyle>
            <a:lvl1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8585A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Helvetica Neue"/>
              </a:defRPr>
            </a:lvl1pPr>
            <a:lvl2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0" algn="l" defTabSz="4823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16" b="0" i="0" u="none" strike="noStrike" cap="none" spc="0" baseline="0">
                <a:ln>
                  <a:noFill/>
                </a:ln>
                <a:solidFill>
                  <a:srgbClr val="0913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r"/>
            <a:r>
              <a:rPr lang="en-CA" sz="2000" kern="0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youtu.be</a:t>
            </a:r>
            <a:r>
              <a:rPr lang="en-CA" sz="2000" kern="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/bWExDW9J9sA</a:t>
            </a:r>
          </a:p>
        </p:txBody>
      </p:sp>
    </p:spTree>
    <p:extLst>
      <p:ext uri="{BB962C8B-B14F-4D97-AF65-F5344CB8AC3E}">
        <p14:creationId xmlns:p14="http://schemas.microsoft.com/office/powerpoint/2010/main" val="344689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Quadrotor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715867" y="1119560"/>
            <a:ext cx="4529234" cy="5093270"/>
          </a:xfrm>
        </p:spPr>
        <p:txBody>
          <a:bodyPr/>
          <a:lstStyle/>
          <a:p>
            <a:pPr marL="0" indent="0">
              <a:buNone/>
            </a:pPr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First successful flight in </a:t>
            </a:r>
            <a:r>
              <a:rPr lang="en-CA" sz="2400" b="1" dirty="0">
                <a:solidFill>
                  <a:schemeClr val="accent1">
                    <a:lumMod val="50000"/>
                  </a:schemeClr>
                </a:solidFill>
              </a:rPr>
              <a:t>1923</a:t>
            </a:r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Design by </a:t>
            </a:r>
            <a:r>
              <a:rPr lang="en-CA" sz="2400" b="1" dirty="0">
                <a:solidFill>
                  <a:schemeClr val="accent1">
                    <a:lumMod val="50000"/>
                  </a:schemeClr>
                </a:solidFill>
              </a:rPr>
              <a:t>George De </a:t>
            </a:r>
            <a:r>
              <a:rPr lang="en-CA" sz="2400" b="1" dirty="0" err="1">
                <a:solidFill>
                  <a:schemeClr val="accent1">
                    <a:lumMod val="50000"/>
                  </a:schemeClr>
                </a:solidFill>
              </a:rPr>
              <a:t>Bothezat</a:t>
            </a:r>
            <a:endParaRPr lang="en-CA" sz="24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Vertical take-off and landing (</a:t>
            </a:r>
            <a:r>
              <a:rPr lang="en-CA" sz="2400" b="1" dirty="0">
                <a:solidFill>
                  <a:schemeClr val="accent1">
                    <a:lumMod val="50000"/>
                  </a:schemeClr>
                </a:solidFill>
              </a:rPr>
              <a:t>VTOL</a:t>
            </a:r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r>
              <a:rPr lang="en-CA" sz="2400" b="1" dirty="0">
                <a:solidFill>
                  <a:schemeClr val="accent1">
                    <a:lumMod val="50000"/>
                  </a:schemeClr>
                </a:solidFill>
              </a:rPr>
              <a:t>Poor stability, control</a:t>
            </a:r>
          </a:p>
          <a:p>
            <a:pPr marL="0" indent="0">
              <a:buNone/>
            </a:pPr>
            <a:endParaRPr lang="en-CA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CA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CA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Later attempts  </a:t>
            </a:r>
          </a:p>
          <a:p>
            <a:r>
              <a:rPr lang="en-CA" sz="2400" b="1" dirty="0">
                <a:solidFill>
                  <a:schemeClr val="accent1">
                    <a:lumMod val="50000"/>
                  </a:schemeClr>
                </a:solidFill>
              </a:rPr>
              <a:t>Used simple feedback control</a:t>
            </a:r>
          </a:p>
          <a:p>
            <a:endParaRPr lang="en-CA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CA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CA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692833" y="6340988"/>
            <a:ext cx="214119" cy="238356"/>
          </a:xfrm>
        </p:spPr>
        <p:txBody>
          <a:bodyPr/>
          <a:lstStyle/>
          <a:p>
            <a:fld id="{8DAF2FF1-0F85-5948-B45D-85D15C7A6F9F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/>
              <a:t>9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194" name="Picture 2" descr="File:De Bothezat Quadroto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961" y="1055063"/>
            <a:ext cx="5924954" cy="242202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369961" y="3459648"/>
            <a:ext cx="59249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</a:t>
            </a:r>
            <a:r>
              <a:rPr lang="en-CA" sz="2400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Bothezat</a:t>
            </a:r>
            <a:r>
              <a:rPr lang="en-CA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Quadrotor (1923)</a:t>
            </a:r>
          </a:p>
        </p:txBody>
      </p:sp>
      <p:pic>
        <p:nvPicPr>
          <p:cNvPr id="8196" name="Picture 4" descr="http://www.eyeondrones.com/wp-content/uploads/convertawings-model-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961" y="3856560"/>
            <a:ext cx="3196095" cy="223145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41.media.tumblr.com/NAJN8JTZ6qhul4ufA3ZnvHcso1_50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663" y="3849009"/>
            <a:ext cx="2507253" cy="2231456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787662" y="6059117"/>
            <a:ext cx="25072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Curtiss-Wright X-19A (1960)</a:t>
            </a:r>
          </a:p>
        </p:txBody>
      </p:sp>
      <p:sp>
        <p:nvSpPr>
          <p:cNvPr id="8" name="Rectangle 7"/>
          <p:cNvSpPr/>
          <p:nvPr/>
        </p:nvSpPr>
        <p:spPr>
          <a:xfrm>
            <a:off x="5369961" y="6066667"/>
            <a:ext cx="31960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2400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Convertawings</a:t>
            </a:r>
            <a:r>
              <a:rPr lang="en-CA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"A" (1956)</a:t>
            </a:r>
          </a:p>
        </p:txBody>
      </p:sp>
    </p:spTree>
    <p:extLst>
      <p:ext uri="{BB962C8B-B14F-4D97-AF65-F5344CB8AC3E}">
        <p14:creationId xmlns:p14="http://schemas.microsoft.com/office/powerpoint/2010/main" val="69153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omega_1$&#10;\end{document}"/>
  <p:tag name="IGUANATEXSIZE" val="4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omega_2$&#10;\end{document}"/>
  <p:tag name="IGUANATEXSIZE" val="4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omega_3$&#10;\end{document}"/>
  <p:tag name="IGUANATEXSIZE" val="4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omega_4$&#10;\end{document}"/>
  <p:tag name="IGUANATEXSIZE" val="4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omega_1$&#10;\end{document}"/>
  <p:tag name="IGUANATEXSIZE" val="4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omega_2$&#10;\end{document}"/>
  <p:tag name="IGUANATEXSIZE" val="4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omega_3$&#10;\end{document}"/>
  <p:tag name="IGUANATEXSIZE" val="4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omega_4$&#10;\end{document}"/>
  <p:tag name="IGUANATEXSIZE" val="40"/>
</p:tagLst>
</file>

<file path=ppt/theme/theme1.xml><?xml version="1.0" encoding="utf-8"?>
<a:theme xmlns:a="http://schemas.openxmlformats.org/drawingml/2006/main" name="UTIASThem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UTIASTheme" id="{62C448E0-E437-4343-9F04-CBF98DE05532}" vid="{B5499103-B878-4A9A-8C4F-620367CDDC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UTIASTheme</Template>
  <TotalTime>15137</TotalTime>
  <Words>2458</Words>
  <Application>Microsoft Office PowerPoint</Application>
  <PresentationFormat>Widescreen</PresentationFormat>
  <Paragraphs>563</Paragraphs>
  <Slides>61</Slides>
  <Notes>6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Arial</vt:lpstr>
      <vt:lpstr>Calibri</vt:lpstr>
      <vt:lpstr>Cambria Math</vt:lpstr>
      <vt:lpstr>Gill Sans</vt:lpstr>
      <vt:lpstr>Helvetica Neue</vt:lpstr>
      <vt:lpstr>Helvetica Neue Light</vt:lpstr>
      <vt:lpstr>UTIASTheme</vt:lpstr>
      <vt:lpstr>AER 1216 – Fundamentals of UAVs</vt:lpstr>
      <vt:lpstr>Welcome!</vt:lpstr>
      <vt:lpstr>Dynsyslab Research Team</vt:lpstr>
      <vt:lpstr>Context</vt:lpstr>
      <vt:lpstr>Quadrotor Dynamics and Control Lectures</vt:lpstr>
      <vt:lpstr>Quadrotor Dynamics and Control I </vt:lpstr>
      <vt:lpstr>Why quadrotors? </vt:lpstr>
      <vt:lpstr>FLIP—up to 1800 degrees/second</vt:lpstr>
      <vt:lpstr>Quadrotor History</vt:lpstr>
      <vt:lpstr>Why Quadrotors? </vt:lpstr>
      <vt:lpstr>Why Quadrotors? </vt:lpstr>
      <vt:lpstr>Why Quadrotors? </vt:lpstr>
      <vt:lpstr>Why Quadrotors? </vt:lpstr>
      <vt:lpstr>Quadrotor Dynamics and Control I </vt:lpstr>
      <vt:lpstr>Why Control? </vt:lpstr>
      <vt:lpstr>Why Control? </vt:lpstr>
      <vt:lpstr>Armageddon</vt:lpstr>
      <vt:lpstr>Sparked</vt:lpstr>
      <vt:lpstr>Why is Control Relevant for Flying Robots?</vt:lpstr>
      <vt:lpstr>How Does Control Work?</vt:lpstr>
      <vt:lpstr>Automated Control</vt:lpstr>
      <vt:lpstr>Dynamic Response</vt:lpstr>
      <vt:lpstr>Quadrotor Dynamics and Control I </vt:lpstr>
      <vt:lpstr>Basic Mechanics</vt:lpstr>
      <vt:lpstr>Basic Mechanics: Rotor Physics</vt:lpstr>
      <vt:lpstr>Basic Mechanics: Hover</vt:lpstr>
      <vt:lpstr>Basic Mechanics: Hover</vt:lpstr>
      <vt:lpstr>Quadrotor Dynamics and Control I </vt:lpstr>
      <vt:lpstr>How to Actuate the Quadrotor?</vt:lpstr>
      <vt:lpstr>Roll and Pitch</vt:lpstr>
      <vt:lpstr>Roll and Pitch</vt:lpstr>
      <vt:lpstr>Roll and Pitch</vt:lpstr>
      <vt:lpstr>Roll and Pitch</vt:lpstr>
      <vt:lpstr>Translation</vt:lpstr>
      <vt:lpstr>Yaw</vt:lpstr>
      <vt:lpstr>youtu.be/NPvGxIBt3Hs</vt:lpstr>
      <vt:lpstr>Question</vt:lpstr>
      <vt:lpstr>Quadrotor Dynamics and Control I </vt:lpstr>
      <vt:lpstr>Nested Control Architecture</vt:lpstr>
      <vt:lpstr>Nested Control Architecture</vt:lpstr>
      <vt:lpstr>PowerPoint Presentation</vt:lpstr>
      <vt:lpstr>Quadrotor Dynamics and Control I </vt:lpstr>
      <vt:lpstr>Dynamics in the Vertical Direction</vt:lpstr>
      <vt:lpstr>Quadrotor Dynamics and Control I </vt:lpstr>
      <vt:lpstr>Designing a PD Controller</vt:lpstr>
      <vt:lpstr>Designing a PD Controller</vt:lpstr>
      <vt:lpstr>PD and PID Control Overview</vt:lpstr>
      <vt:lpstr>Effect of Different PD Gains</vt:lpstr>
      <vt:lpstr>Alternative Parameterization</vt:lpstr>
      <vt:lpstr>Second-Order System Characteristics</vt:lpstr>
      <vt:lpstr>Second-Order System Characteristics</vt:lpstr>
      <vt:lpstr>Second-Order System Characteristics</vt:lpstr>
      <vt:lpstr>Quadrotor Dynamics and Control I </vt:lpstr>
      <vt:lpstr>Control in the Vertical Direction</vt:lpstr>
      <vt:lpstr>Control in the Vertical Direction</vt:lpstr>
      <vt:lpstr>PowerPoint Presentation</vt:lpstr>
      <vt:lpstr>Quadrotor Dynamics and Control I </vt:lpstr>
      <vt:lpstr>Downloading and Installing the Simulator</vt:lpstr>
      <vt:lpstr>How does the simulator work?</vt:lpstr>
      <vt:lpstr>Transferring our PD controller to the simulator</vt:lpstr>
      <vt:lpstr>Quadrotor Dynamics and Control I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 780: Special Topics in Mechatronics  Autonomous Mobile Robotics</dc:title>
  <dc:creator>stevenw</dc:creator>
  <cp:lastModifiedBy>Adam Heins</cp:lastModifiedBy>
  <cp:revision>401</cp:revision>
  <dcterms:created xsi:type="dcterms:W3CDTF">2009-04-15T14:25:33Z</dcterms:created>
  <dcterms:modified xsi:type="dcterms:W3CDTF">2020-11-18T22:19:45Z</dcterms:modified>
</cp:coreProperties>
</file>